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5" r:id="rId3"/>
    <p:sldId id="267" r:id="rId4"/>
    <p:sldId id="263" r:id="rId5"/>
    <p:sldId id="269" r:id="rId6"/>
    <p:sldId id="270" r:id="rId7"/>
    <p:sldId id="401" r:id="rId8"/>
    <p:sldId id="402" r:id="rId9"/>
    <p:sldId id="414" r:id="rId10"/>
    <p:sldId id="415" r:id="rId11"/>
    <p:sldId id="416" r:id="rId12"/>
    <p:sldId id="417" r:id="rId13"/>
    <p:sldId id="418" r:id="rId14"/>
    <p:sldId id="282" r:id="rId15"/>
    <p:sldId id="284" r:id="rId16"/>
    <p:sldId id="287" r:id="rId17"/>
    <p:sldId id="286" r:id="rId18"/>
    <p:sldId id="271" r:id="rId19"/>
    <p:sldId id="4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107" autoAdjust="0"/>
  </p:normalViewPr>
  <p:slideViewPr>
    <p:cSldViewPr snapToGrid="0">
      <p:cViewPr varScale="1">
        <p:scale>
          <a:sx n="55" d="100"/>
          <a:sy n="55" d="100"/>
        </p:scale>
        <p:origin x="174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3CD78-7FEE-4B93-87BB-F86B9E9A9FC1}" type="datetimeFigureOut">
              <a:rPr lang="en-IN" smtClean="0"/>
              <a:t>27-11-2023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8DA93-45E7-42C2-BAD5-2EB7B39517FC}" type="slidenum">
              <a:rPr lang="en-IN" smtClean="0"/>
              <a:t>‹#›</a:t>
            </a:fld>
            <a:endParaRPr lang="en-IN"/>
          </a:p>
        </p:txBody>
      </p:sp>
    </p:spTree>
    <p:extLst>
      <p:ext uri="{BB962C8B-B14F-4D97-AF65-F5344CB8AC3E}">
        <p14:creationId xmlns:p14="http://schemas.microsoft.com/office/powerpoint/2010/main" val="395970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utorialspoint.com/http/http_requests.ht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HTTP/COR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utorialspoint.com/http/http_responses.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u="sng">
                <a:solidFill>
                  <a:schemeClr val="accent5"/>
                </a:solidFill>
                <a:uFill>
                  <a:solidFill>
                    <a:schemeClr val="accent5"/>
                  </a:solidFill>
                </a:uFill>
                <a:hlinkClick r:id="rId3"/>
              </a:defRPr>
            </a:lvl1pPr>
          </a:lstStyle>
          <a:p>
            <a:pPr>
              <a:defRPr u="none">
                <a:solidFill>
                  <a:srgbClr val="000000"/>
                </a:solidFill>
                <a:uFillTx/>
              </a:defRPr>
            </a:pPr>
            <a:r>
              <a:rPr u="sng">
                <a:solidFill>
                  <a:schemeClr val="accent5"/>
                </a:solidFill>
                <a:uFill>
                  <a:solidFill>
                    <a:schemeClr val="accent5"/>
                  </a:solidFill>
                </a:uFill>
                <a:hlinkClick r:id="rId3"/>
              </a:rPr>
              <a:t>https://www.tutorialspoint.com/http/http_requests.htm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12</a:t>
            </a:fld>
            <a:endParaRPr lang="en-GB"/>
          </a:p>
        </p:txBody>
      </p:sp>
    </p:spTree>
    <p:extLst>
      <p:ext uri="{BB962C8B-B14F-4D97-AF65-F5344CB8AC3E}">
        <p14:creationId xmlns:p14="http://schemas.microsoft.com/office/powerpoint/2010/main" val="3334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13</a:t>
            </a:fld>
            <a:endParaRPr lang="en-GB"/>
          </a:p>
        </p:txBody>
      </p:sp>
    </p:spTree>
    <p:extLst>
      <p:ext uri="{BB962C8B-B14F-4D97-AF65-F5344CB8AC3E}">
        <p14:creationId xmlns:p14="http://schemas.microsoft.com/office/powerpoint/2010/main" val="1454249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r>
              <a:rPr dirty="0"/>
              <a:t>Statelessness</a:t>
            </a:r>
          </a:p>
          <a:p>
            <a:endParaRPr dirty="0"/>
          </a:p>
          <a:p>
            <a:r>
              <a:rPr dirty="0"/>
              <a:t>As per the REST (</a:t>
            </a:r>
            <a:r>
              <a:rPr dirty="0" err="1"/>
              <a:t>REpresentational</a:t>
            </a:r>
            <a:r>
              <a:rPr dirty="0"/>
              <a:t> “State” Transfer) architecture, the server does not store any state about the client session on the server side. This restriction is called Statelessness. Each request from the client to server must contain all of the information necessary to understand the request, and cannot take advantage of any stored context on the server. Session state is therefore kept entirely on the client. client is responsible for storing and handling all application state related information on client side.</a:t>
            </a:r>
          </a:p>
          <a:p>
            <a:r>
              <a:rPr dirty="0"/>
              <a:t>It also means that the client is responsible for sending any state information to the server whenever it is needed. There should not be any session affinity or sticky sessions on server.</a:t>
            </a:r>
          </a:p>
          <a:p>
            <a:r>
              <a:rPr dirty="0"/>
              <a:t>Statelessness means that every HTTP request happens in complete isolation. When the client makes an HTTP request, it includes all information necessary for the server to fulfill that request. The server never relies on information from previous requests. If that information was important, the client would have sent it again in this request.</a:t>
            </a:r>
          </a:p>
          <a:p>
            <a:r>
              <a:rPr dirty="0"/>
              <a:t>To enable clients to access these stateless APIs, its necessary that servers also should include every piece of information that the client may need to create the state on its side.</a:t>
            </a:r>
          </a:p>
          <a:p>
            <a:r>
              <a:rPr dirty="0"/>
              <a:t>For becoming stateless, do not store even authentication/authorization details of client. Provide credentials with the request. Each request MUST stand alone and should not be affected by the previous conversation happened from the same client in past.</a:t>
            </a:r>
          </a:p>
          <a:p>
            <a:r>
              <a:rPr dirty="0"/>
              <a:t>Application State vs Resource State</a:t>
            </a:r>
          </a:p>
          <a:p>
            <a:r>
              <a:rPr dirty="0"/>
              <a:t>Please do not confuse between application state and resource state. Both are completely different things.</a:t>
            </a:r>
          </a:p>
          <a:p>
            <a:r>
              <a:rPr dirty="0"/>
              <a:t>Application state is server-side data which servers store to identify incoming client requests, their previous interaction details, and current context information.</a:t>
            </a:r>
          </a:p>
          <a:p>
            <a:r>
              <a:rPr dirty="0"/>
              <a:t>Resource state is the current state of a resource on a server at any point of time – and it has nothing to do with the interaction between client and server. It is what you get as a response from the server as API response. You refer to it as resource representation.</a:t>
            </a:r>
          </a:p>
          <a:p>
            <a:r>
              <a:rPr dirty="0"/>
              <a:t>REST statelessness means being free on application state.</a:t>
            </a:r>
          </a:p>
          <a:p>
            <a:r>
              <a:rPr dirty="0"/>
              <a:t>Advantages of Statelessness</a:t>
            </a:r>
          </a:p>
          <a:p>
            <a:r>
              <a:rPr dirty="0"/>
              <a:t>There are some very noticeable advantages for having REST APIs stateless.</a:t>
            </a:r>
          </a:p>
          <a:p>
            <a:r>
              <a:rPr dirty="0"/>
              <a:t>	1.	Statelessness helps in scaling the APIs to millions of concurrent users by deploying it to multiple servers. Any server can handle any request because there is no session related dependency.</a:t>
            </a:r>
          </a:p>
          <a:p>
            <a:r>
              <a:rPr dirty="0"/>
              <a:t>	2.	Being stateless makes REST APIs less complex – by removing all server-side state synchronization logic.</a:t>
            </a:r>
          </a:p>
          <a:p>
            <a:r>
              <a:rPr dirty="0"/>
              <a:t>	3.	A stateless API is also easy to cache as well. A specific software can decide whether or not to cache the result of an HTTP request just by looking at that one request. There’s no nagging uncertainty that state from a previous request might affect the </a:t>
            </a:r>
            <a:r>
              <a:rPr dirty="0" err="1"/>
              <a:t>cacheability</a:t>
            </a:r>
            <a:r>
              <a:rPr dirty="0"/>
              <a:t> of this one. It improves the performance of applications.</a:t>
            </a:r>
          </a:p>
          <a:p>
            <a:r>
              <a:rPr dirty="0"/>
              <a:t>	4.	The server never loses track of “where” each client is in the application because the client sends all necessary information with each request.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rPr dirty="0"/>
              <a:t>Idempotent REST APIs</a:t>
            </a:r>
          </a:p>
          <a:p>
            <a:endParaRPr dirty="0"/>
          </a:p>
          <a:p>
            <a:r>
              <a:rPr dirty="0"/>
              <a:t>In the context of REST APIs, when making multiple identical requests has the same effect as making a single request – then that REST API is called idempotent.</a:t>
            </a:r>
          </a:p>
          <a:p>
            <a:r>
              <a:rPr dirty="0"/>
              <a:t>When you design REST APIs, you must realize that API consumers can make mistakes. They can write client code in such a way that there can be duplicate requests as well. These duplicate requests may be unintentional as well as intentional some time (e.g. due to timeout or network issues). You have to design fault-tolerant APIs in such a way that duplicate requests do not leave the system unstable.</a:t>
            </a:r>
          </a:p>
          <a:p>
            <a:r>
              <a:rPr dirty="0"/>
              <a:t>An idempotent HTTP method is an HTTP method that can be called many times without different outcomes. It would not matter if the method is called only once, or ten times over. The result should be the same. It essentially means that the result of a successfully performed request is independent of the number of times it is executed. For example, in arithmetic, adding zero to a number is idempotent operation.</a:t>
            </a:r>
          </a:p>
          <a:p>
            <a:r>
              <a:rPr dirty="0"/>
              <a:t>If you follow REST principles in designing API, you will have automatically idempotent REST APIs for GET, PUT, DELETE, HEAD, OPTIONS and TRACE HTTP methods. Only POST APIs will not be idempotent.</a:t>
            </a:r>
          </a:p>
          <a:p>
            <a:r>
              <a:rPr dirty="0"/>
              <a:t>	1.	POST is NOT idempotent.</a:t>
            </a:r>
          </a:p>
          <a:p>
            <a:r>
              <a:rPr dirty="0"/>
              <a:t>	2.	GET, PUT, DELETE, HEAD, OPTIONS and TRACE are idempotent.</a:t>
            </a:r>
          </a:p>
          <a:p>
            <a:r>
              <a:rPr dirty="0"/>
              <a:t>Let’s analyze how above HTTP methods end up being idempotent – any why POST is not.</a:t>
            </a:r>
          </a:p>
          <a:p>
            <a:r>
              <a:rPr dirty="0"/>
              <a:t>HTTP POST</a:t>
            </a:r>
          </a:p>
          <a:p>
            <a:r>
              <a:rPr dirty="0"/>
              <a:t>Generally – not necessarily – POST APIs are used to create a new resource on server. So when you invoke the same POST request N times, you will have N new resources on the server. So, POST is not idempotent.</a:t>
            </a:r>
          </a:p>
          <a:p>
            <a:r>
              <a:rPr dirty="0"/>
              <a:t>HTTP GET, HEAD, OPTIONS and TRACE</a:t>
            </a:r>
          </a:p>
          <a:p>
            <a:r>
              <a:rPr dirty="0"/>
              <a:t>GET, HEAD, OPTIONS and TRACE methods NEVER change the resource state on server. They are purely for retrieving the resource representation or meta data at that point of time. So invoking multiple requests will not have any write operation on server, so GET, HEAD, OPTIONS and TRACE are idempotent.</a:t>
            </a:r>
          </a:p>
          <a:p>
            <a:r>
              <a:rPr dirty="0"/>
              <a:t>HTTP PUT</a:t>
            </a:r>
          </a:p>
          <a:p>
            <a:r>
              <a:rPr dirty="0"/>
              <a:t>Generally – not necessarily – PUT APIs are used to update the resource state. If you invoke a PUT API N times, the very first request will update the resource; then rest N-1 requests will just overwrite the same resource state again and again – effectively not changing anything. Hence, PUT is idempotent.</a:t>
            </a:r>
          </a:p>
          <a:p>
            <a:r>
              <a:rPr dirty="0"/>
              <a:t>HTTP DELETE</a:t>
            </a:r>
          </a:p>
          <a:p>
            <a:r>
              <a:rPr dirty="0"/>
              <a:t>When you invoke N similar DELETE requests, first request will delete the resource and response will be 200 (OK) or 204 (No Content). Other N-1 requests will return 404 (Not Found). Clearly, the response is different from first request, but there is no change of state for any resource on server side because original resource is already deleted. So, DELETE is idempotent.</a:t>
            </a:r>
          </a:p>
          <a:p>
            <a:r>
              <a:rPr dirty="0"/>
              <a:t>Please keep in mind if some systems may have DELETE APIs like this:</a:t>
            </a:r>
          </a:p>
          <a:p>
            <a:r>
              <a:rPr dirty="0"/>
              <a:t>DELETE /item/last</a:t>
            </a:r>
          </a:p>
          <a:p>
            <a:r>
              <a:rPr dirty="0"/>
              <a:t>In the above case, calling operation N times will delete N resources – hence DELETE is not idempotent in this case. In this case, a good suggestion might be to change above API to POST – because POST is not idempotent.</a:t>
            </a:r>
          </a:p>
          <a:p>
            <a:r>
              <a:rPr dirty="0"/>
              <a:t>POST /item/last</a:t>
            </a:r>
          </a:p>
          <a:p>
            <a:r>
              <a:rPr dirty="0"/>
              <a:t>Now, this is closer to HTTP spec – hence more REST compliant.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a:defRPr b="1"/>
            </a:pPr>
            <a:r>
              <a:rPr dirty="0"/>
              <a:t>REST – Content Negotiation</a:t>
            </a:r>
          </a:p>
          <a:p>
            <a:endParaRPr dirty="0"/>
          </a:p>
          <a:p>
            <a:r>
              <a:rPr dirty="0"/>
              <a:t>Generally, resources can have multiple presentations, mostly because there may be multiple different clients expecting different representations. Asking for a suitable presentation by a client, is referred as content negotiation.</a:t>
            </a:r>
          </a:p>
          <a:p>
            <a:r>
              <a:rPr dirty="0"/>
              <a:t>HTTP has provisions for several mechanisms for “content negotiation” — the process of selecting the best representation for a given response when there are multiple representations available.</a:t>
            </a:r>
          </a:p>
          <a:p>
            <a:r>
              <a:rPr dirty="0"/>
              <a:t>RFC 2616</a:t>
            </a:r>
          </a:p>
          <a:p>
            <a:pPr>
              <a:defRPr b="1"/>
            </a:pPr>
            <a:r>
              <a:rPr dirty="0"/>
              <a:t>Server-driven Vs Agent-driven Content Negotiation</a:t>
            </a:r>
          </a:p>
          <a:p>
            <a:r>
              <a:rPr dirty="0"/>
              <a:t>If the selection of the best representation for a response is made by an algorithm located at the server, it is called server-driven negotiation. If that selection is made at agent or client side, its called agent-driven content negotiation.</a:t>
            </a:r>
          </a:p>
          <a:p>
            <a:r>
              <a:rPr dirty="0"/>
              <a:t>Practically, you will NOT find much usage of server side negotiations because in that way, you have to make lots of assumptions about client expectations. Few things like client context or how client will use the resource representation is almost impossible to determine. Apart from that this approach makes the server side code complex, unnecessarily.</a:t>
            </a:r>
          </a:p>
          <a:p>
            <a:r>
              <a:rPr dirty="0"/>
              <a:t>So, most REST API implementations rely on agent driven content negotiations. Agent driven content negotiation rely on usage of HTTP request headers or resource URI patterns.</a:t>
            </a:r>
          </a:p>
          <a:p>
            <a:r>
              <a:rPr b="1" dirty="0"/>
              <a:t>	1.	Content negotiation using HTTP headers</a:t>
            </a:r>
            <a:br>
              <a:rPr dirty="0"/>
            </a:br>
            <a:r>
              <a:rPr dirty="0"/>
              <a:t>At server side, an incoming request may have an entity attached to it. To determine it’s type, server uses the HTTP request header Content-Type. Some common examples of content types are “text/plain”, “application/xml”, “text/html”, “application/</a:t>
            </a:r>
            <a:r>
              <a:rPr dirty="0" err="1"/>
              <a:t>json</a:t>
            </a:r>
            <a:r>
              <a:rPr dirty="0"/>
              <a:t>”, “image/gif”, and “image/jpeg”.</a:t>
            </a:r>
            <a:br>
              <a:rPr dirty="0"/>
            </a:br>
            <a:r>
              <a:rPr dirty="0"/>
              <a:t>Content-Type: application/</a:t>
            </a:r>
            <a:r>
              <a:rPr dirty="0" err="1"/>
              <a:t>json</a:t>
            </a:r>
            <a:br>
              <a:rPr dirty="0"/>
            </a:br>
            <a:r>
              <a:rPr dirty="0"/>
              <a:t>Similarly, to determine what type of representation is desired at client side, HTTP header </a:t>
            </a:r>
            <a:r>
              <a:rPr dirty="0" err="1"/>
              <a:t>ACCEPTis</a:t>
            </a:r>
            <a:r>
              <a:rPr dirty="0"/>
              <a:t> used. It will have one of the values as mentioned for Content-Type above.</a:t>
            </a:r>
            <a:br>
              <a:rPr dirty="0"/>
            </a:br>
            <a:r>
              <a:rPr dirty="0"/>
              <a:t>Accept: application/</a:t>
            </a:r>
            <a:r>
              <a:rPr dirty="0" err="1"/>
              <a:t>json</a:t>
            </a:r>
            <a:br>
              <a:rPr dirty="0"/>
            </a:br>
            <a:r>
              <a:rPr dirty="0"/>
              <a:t>Generally, if no Accept header is present in the request, the server can send pre-configured default representation type.</a:t>
            </a:r>
            <a:br>
              <a:rPr dirty="0"/>
            </a:br>
            <a:r>
              <a:rPr dirty="0"/>
              <a:t>Implementing Accept header based content negotiation is most used and </a:t>
            </a:r>
            <a:r>
              <a:rPr dirty="0" err="1"/>
              <a:t>recommened</a:t>
            </a:r>
            <a:r>
              <a:rPr dirty="0"/>
              <a:t> way.</a:t>
            </a:r>
            <a:br>
              <a:rPr dirty="0"/>
            </a:br>
            <a:br>
              <a:rPr dirty="0"/>
            </a:br>
            <a:endParaRPr dirty="0"/>
          </a:p>
          <a:p>
            <a:r>
              <a:rPr b="1" dirty="0"/>
              <a:t>	2.	Content negotiation using URL patterns</a:t>
            </a:r>
            <a:br>
              <a:rPr dirty="0"/>
            </a:br>
            <a:r>
              <a:rPr dirty="0"/>
              <a:t>Another way to pass content type information to server, client may use specific extension in resource URIs. For example, a client can ask for details using:</a:t>
            </a:r>
            <a:br>
              <a:rPr dirty="0"/>
            </a:br>
            <a:r>
              <a:rPr dirty="0"/>
              <a:t>http://rest.api.com/v1/employees/20423.xml</a:t>
            </a:r>
          </a:p>
          <a:p>
            <a:r>
              <a:rPr dirty="0"/>
              <a:t>	3.	http://rest.api.com/v1/employees/20423.json</a:t>
            </a:r>
          </a:p>
          <a:p>
            <a:r>
              <a:rPr dirty="0"/>
              <a:t>	4.	</a:t>
            </a:r>
            <a:br>
              <a:rPr dirty="0"/>
            </a:br>
            <a:r>
              <a:rPr dirty="0"/>
              <a:t>In above case, first request URI will return a XML response whether second request URI will return a JSON response.</a:t>
            </a:r>
            <a:br>
              <a:rPr dirty="0"/>
            </a:br>
            <a:endParaRPr dirty="0"/>
          </a:p>
          <a:p>
            <a:r>
              <a:rPr dirty="0"/>
              <a:t>Defining preferences</a:t>
            </a:r>
          </a:p>
          <a:p>
            <a:r>
              <a:rPr dirty="0"/>
              <a:t>If is possible to have multiple values in Accept header. Client may want to give multiple values in accept header when client is not sure about if its desired representation is present or supported by server at that time. [RFC 2296]</a:t>
            </a:r>
          </a:p>
          <a:p>
            <a:r>
              <a:rPr dirty="0"/>
              <a:t>For example,</a:t>
            </a:r>
          </a:p>
          <a:p>
            <a:r>
              <a:rPr dirty="0"/>
              <a:t>Accept: application/</a:t>
            </a:r>
            <a:r>
              <a:rPr dirty="0" err="1"/>
              <a:t>json,application</a:t>
            </a:r>
            <a:r>
              <a:rPr dirty="0"/>
              <a:t>/</a:t>
            </a:r>
            <a:r>
              <a:rPr dirty="0" err="1"/>
              <a:t>xml;q</a:t>
            </a:r>
            <a:r>
              <a:rPr dirty="0"/>
              <a:t>=0.9,*/*;q=0.8</a:t>
            </a:r>
          </a:p>
          <a:p>
            <a:r>
              <a:rPr dirty="0"/>
              <a:t>Above Accept header allows you to ask the server a JSON format. If it can’t, perhaps it could return XML format (the second level). If it’s still not possible, let it return what it can.</a:t>
            </a:r>
          </a:p>
          <a:p>
            <a:r>
              <a:rPr dirty="0"/>
              <a:t>The preference order is defined through the q parameter with values from 0 to 1. When nothing is specified, the implicit value is 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u="sng" dirty="0">
                <a:solidFill>
                  <a:schemeClr val="accent5"/>
                </a:solidFill>
                <a:uFill>
                  <a:solidFill>
                    <a:schemeClr val="accent5"/>
                  </a:solidFill>
                </a:uFill>
                <a:hlinkClick r:id="rId3"/>
              </a:rPr>
              <a:t>https://developer.mozilla.org/en-US/docs/Web/HTTP/CORS</a:t>
            </a:r>
          </a:p>
          <a:p>
            <a:endParaRPr u="sng" dirty="0">
              <a:solidFill>
                <a:schemeClr val="accent5"/>
              </a:solidFill>
              <a:uFill>
                <a:solidFill>
                  <a:schemeClr val="accent5"/>
                </a:solidFill>
              </a:uFill>
              <a:hlinkClick r:id="rId3"/>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5F3102E-6C56-4F81-B30B-581BE2EC6691}" type="slidenum">
              <a:rPr lang="en-GB" smtClean="0"/>
              <a:t>19</a:t>
            </a:fld>
            <a:endParaRPr lang="en-GB"/>
          </a:p>
        </p:txBody>
      </p:sp>
    </p:spTree>
    <p:extLst>
      <p:ext uri="{BB962C8B-B14F-4D97-AF65-F5344CB8AC3E}">
        <p14:creationId xmlns:p14="http://schemas.microsoft.com/office/powerpoint/2010/main" val="226116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rPr u="sng">
                <a:solidFill>
                  <a:schemeClr val="accent5"/>
                </a:solidFill>
                <a:uFill>
                  <a:solidFill>
                    <a:schemeClr val="accent5"/>
                  </a:solidFill>
                </a:uFill>
                <a:hlinkClick r:id="rId3"/>
              </a:rPr>
              <a:t>https://www.tutorialspoint.com/http/http_responses.htm</a:t>
            </a:r>
          </a:p>
          <a:p>
            <a:endParaRPr u="sng">
              <a:solidFill>
                <a:schemeClr val="accent5"/>
              </a:solidFill>
              <a:uFill>
                <a:solidFill>
                  <a:schemeClr val="accent5"/>
                </a:solidFill>
              </a:uFill>
              <a:hlinkClick r:id="rId3"/>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RESTful APIs enable you to develop any kind of web application having all possible CRUD (create, retrieve, update, delete) operations. REST guidelines suggest using a specific HTTP method on a specific type of call made to the server (though technically it is possible to violate this guideline, yet it is highly discouraged).</a:t>
            </a:r>
          </a:p>
          <a:p>
            <a:r>
              <a:t>Use below-given information to find suitable HTTP method for the action performed by API.</a:t>
            </a:r>
          </a:p>
          <a:p>
            <a:r>
              <a:t>Table of Contents</a:t>
            </a:r>
          </a:p>
          <a:p>
            <a:endParaRPr/>
          </a:p>
          <a:p>
            <a:r>
              <a:t>HTTP GET</a:t>
            </a:r>
          </a:p>
          <a:p>
            <a:r>
              <a:t>HTTP POST</a:t>
            </a:r>
          </a:p>
          <a:p>
            <a:r>
              <a:t>HTTP PUT</a:t>
            </a:r>
          </a:p>
          <a:p>
            <a:r>
              <a:t>HTTP DELETE</a:t>
            </a:r>
          </a:p>
          <a:p>
            <a:r>
              <a:t>HTTP PATCH</a:t>
            </a:r>
          </a:p>
          <a:p>
            <a:r>
              <a:t>Summary</a:t>
            </a:r>
          </a:p>
          <a:p>
            <a:r>
              <a:t>Glossary</a:t>
            </a:r>
          </a:p>
          <a:p>
            <a:endParaRPr/>
          </a:p>
          <a:p>
            <a:r>
              <a:t>HTTP GET</a:t>
            </a:r>
          </a:p>
          <a:p>
            <a:r>
              <a:t>Use GET requests to retrieve resource representation/information only – and not to modify it in any way. As GET requests do not change the state of the resource, these are said to be safe methods. Additionally, GET APIs should be idempotent, which means that making multiple identical requests must produce the same result every time until another API (POST or PUT) has changed the state of the resource on the server.</a:t>
            </a:r>
          </a:p>
          <a:p>
            <a:r>
              <a:t>If the Request-URI refers to a data-producing process, it is the produced data which shall be returned as the entity in the response and not the source text of the process, unless that text happens to be the output of the process.</a:t>
            </a:r>
          </a:p>
          <a:p>
            <a:r>
              <a:t>For any given HTTP GET API, if the resource is found on the server then it must return HTTP response code 200 (OK) – along with response body which is usually either XML or JSON content (due to their platform independent nature).</a:t>
            </a:r>
          </a:p>
          <a:p>
            <a:r>
              <a:t>In case resource is NOT found on server then it must return HTTP response code 404 (NOT FOUND). Similarly, if it is determined that GET request itself is not correctly formed then server will return HTTP response code 400 (BAD REQUEST).</a:t>
            </a:r>
          </a:p>
          <a:p>
            <a:r>
              <a:t>Example request URIs</a:t>
            </a:r>
          </a:p>
          <a:p>
            <a:r>
              <a:t>	•	HTTP GET http://www.appdomain.com/users</a:t>
            </a:r>
          </a:p>
          <a:p>
            <a:r>
              <a:t>	•	HTTP GET http://www.appdomain.com/users?size=20&amp;page=5</a:t>
            </a:r>
          </a:p>
          <a:p>
            <a:r>
              <a:t>	•	HTTP GET http://www.appdomain.com/users/123</a:t>
            </a:r>
          </a:p>
          <a:p>
            <a:r>
              <a:t>	•	HTTP GET http://www.appdomain.com/users/123/address</a:t>
            </a:r>
          </a:p>
          <a:p>
            <a:endParaRPr/>
          </a:p>
          <a:p>
            <a:r>
              <a:t>HTTP POST</a:t>
            </a:r>
          </a:p>
          <a:p>
            <a:r>
              <a:t>Use POST APIs to create new subordinate resources, e.g. a file is subordinate to a directory containing it or a row is subordinate to a database table. Talking strictly in terms of REST, POST methods are used to create a new resource into the collection of resources.</a:t>
            </a:r>
          </a:p>
          <a:p>
            <a:r>
              <a:t>Ideally, if a resource has been created on the origin server, the response SHOULD be HTTP response code 201 (Created) and contain an entity which describes the status of the request and refers to the new resource, and a Location header.</a:t>
            </a:r>
          </a:p>
          <a:p>
            <a:r>
              <a:t>Many times, the action performed by the POST method might not result in a resource that can be identified by a URI. In this case, either HTTP response code 200 (OK) or 204 (No Content) is the appropriate response status.</a:t>
            </a:r>
          </a:p>
          <a:p>
            <a:r>
              <a:t>Responses to this method are not cacheable, unless the response includes appropriate Cache-Controlor Expires header fields.</a:t>
            </a:r>
          </a:p>
          <a:p>
            <a:r>
              <a:t>Please note that POST is neither safe nor idempotent and invoking two identical POST requests will result in two different resources containing the same information (except resource ids).</a:t>
            </a:r>
          </a:p>
          <a:p>
            <a:r>
              <a:t>Example request URIs</a:t>
            </a:r>
          </a:p>
          <a:p>
            <a:r>
              <a:t>	•	HTTP POST http://www.appdomain.com/users</a:t>
            </a:r>
          </a:p>
          <a:p>
            <a:r>
              <a:t>	•	HTTP POST http://www.appdomain.com/users/123/accounts</a:t>
            </a:r>
          </a:p>
          <a:p>
            <a:endParaRPr/>
          </a:p>
          <a:p>
            <a:r>
              <a:t>HTTP PUT</a:t>
            </a:r>
          </a:p>
          <a:p>
            <a:r>
              <a:t>Use PUT APIs primarily to update existing resource (if the resource does not exist then API may decide to create a new resource or not). If a new resource has been created by the PUT API, the origin server MUST inform the user agent via the HTTP response code 201 (Created) response and if an existing resource is modified, either the 200 (OK) or 204 (No Content) response codes SHOULD be sent to indicate successful completion of the request.</a:t>
            </a:r>
          </a:p>
          <a:p>
            <a:r>
              <a:t>If the request passes through a cache and the Request-URI identifies one or more currently cached entities, those entries SHOULD be treated as stale. Responses to this method are not cacheable.</a:t>
            </a:r>
          </a:p>
          <a:p>
            <a:r>
              <a:t>The difference between the POST and PUT APIs can be observed in request URIs. POST requests are made on resource collections whereas PUT requests are made on an individual resource.</a:t>
            </a:r>
          </a:p>
          <a:p>
            <a:r>
              <a:t>Example request URIs</a:t>
            </a:r>
          </a:p>
          <a:p>
            <a:r>
              <a:t>	•	HTTP PUT http://www.appdomain.com/users/123</a:t>
            </a:r>
          </a:p>
          <a:p>
            <a:r>
              <a:t>	•	HTTP PUT http://www.appdomain.com/users/123/accounts/456</a:t>
            </a:r>
          </a:p>
          <a:p>
            <a:endParaRPr/>
          </a:p>
          <a:p>
            <a:r>
              <a:t>HTTP DELETE</a:t>
            </a:r>
          </a:p>
          <a:p>
            <a:r>
              <a:t>As the name applies, DELETE APIs are used to delete resources (identified by the Request-URI).</a:t>
            </a:r>
          </a:p>
          <a:p>
            <a:r>
              <a:t>A successful response of DELETE requests SHOULD be HTTP response code 200 (OK) if the response includes an entity describing the status, 202 (Accepted) if the action has been queued, or 204 (No Content) if the action has been performed but the response does not include an entity.</a:t>
            </a:r>
          </a:p>
          <a:p>
            <a:r>
              <a:t>DELETE operations are idempotent. If you DELETE a resource, it’s removed from the collection of resource. Repeatedly calling DELETE API on that resource will not change the outcome – however calling DELETE on a resource a second time will return a 404 (NOT FOUND) since it was already removed. Some may argue that it makes DELETE method non-idempotent. It’s a matter of discussion and personal opinion.</a:t>
            </a:r>
          </a:p>
          <a:p>
            <a:r>
              <a:t>If the request passes through a cache and the Request-URI identifies one or more currently cached entities, those entries SHOULD be treated as stale. Responses to this method are not cacheable.</a:t>
            </a:r>
          </a:p>
          <a:p>
            <a:r>
              <a:t>Example request URIs</a:t>
            </a:r>
          </a:p>
          <a:p>
            <a:r>
              <a:t>	•	HTTP DELETE http://www.appdomain.com/users/123</a:t>
            </a:r>
          </a:p>
          <a:p>
            <a:r>
              <a:t>	•	HTTP DELETE http://www.appdomain.com/users/123/accounts/456</a:t>
            </a:r>
          </a:p>
          <a:p>
            <a:endParaRPr/>
          </a:p>
          <a:p>
            <a:r>
              <a:t>HTTP PATCH</a:t>
            </a:r>
          </a:p>
          <a:p>
            <a:r>
              <a:t>HTTP PATCH requests are to make partial update on a resource. If you see PUT requests also modify a resource entity so to make more clear – PATCH method is the correct choice for partially updating an existing resource and PUT should only be used if you’re replacing a resource in its entirety.</a:t>
            </a:r>
          </a:p>
          <a:p>
            <a:r>
              <a:t>Please note that there are some challenges if you decide to use PATCH APIs in your application:</a:t>
            </a:r>
          </a:p>
          <a:p>
            <a:r>
              <a:t>	•	Support for PATCH in browsers, servers, and web application frameworks is not universal. IE8, PHP, Tomcat, Django, and lots of other software has missing or broken support for it.</a:t>
            </a:r>
          </a:p>
          <a:p>
            <a:r>
              <a:t>	•	Request payload of PATCH request is not straightforward as it is for PUT request. e.g.HTTP GET /users/1</a:t>
            </a:r>
            <a:br/>
            <a:r>
              <a:t>produces below response:</a:t>
            </a:r>
            <a:br/>
            <a:r>
              <a:t>{id: 1, username: 'admin', email: 'email@example.org'}</a:t>
            </a:r>
            <a:br/>
            <a:r>
              <a:t>A sample patch request to update the email will be like this:</a:t>
            </a:r>
            <a:br/>
            <a:r>
              <a:t>HTTP PATCH /users/1</a:t>
            </a:r>
            <a:br/>
            <a:r>
              <a:t>[</a:t>
            </a:r>
            <a:br/>
            <a:r>
              <a:t>{ “op”: “replace”, “path”: “/email”, “value”: “new.email@example.org” }</a:t>
            </a:r>
            <a:br/>
            <a:r>
              <a:t>]</a:t>
            </a:r>
          </a:p>
          <a:p>
            <a:r>
              <a:t>There may be following possible operations are per HTTP specification.</a:t>
            </a:r>
          </a:p>
          <a:p>
            <a:r>
              <a:t>[</a:t>
            </a:r>
            <a:br/>
            <a:r>
              <a:t>{ "op": "test", "path": "/a/b/c", "value": "foo" },</a:t>
            </a:r>
            <a:br/>
            <a:r>
              <a:t>{ "op": "remove", "path": "/a/b/c" },</a:t>
            </a:r>
            <a:br/>
            <a:r>
              <a:t>{ "op": "add", "path": "/a/b/c", "value": [ "foo", "bar" ] },</a:t>
            </a:r>
            <a:br/>
            <a:r>
              <a:t>{ "op": "replace", "path": "/a/b/c", "value": 42 },</a:t>
            </a:r>
            <a:br/>
            <a:r>
              <a:t>{ "op": "move", "from": "/a/b/c", "path": "/a/b/d" },</a:t>
            </a:r>
            <a:br/>
            <a:r>
              <a:t>{ "op": "copy", "from": "/a/b/d", "path": "/a/b/e" }</a:t>
            </a:r>
            <a:br/>
            <a:r>
              <a:t>]</a:t>
            </a:r>
          </a:p>
          <a:p>
            <a:r>
              <a:t>PATCH method is not a replacement for the POST or PUT methods. It applies a delta (diff) rather than replacing the entire resource.</a:t>
            </a:r>
          </a:p>
          <a:p>
            <a:endParaRPr/>
          </a:p>
          <a:p>
            <a:r>
              <a:t>Summary of HTTP Methods for RESTful APIs</a:t>
            </a:r>
          </a:p>
          <a:p>
            <a:r>
              <a:t>Below table summarises the use of HTTP methods discussed above.</a:t>
            </a:r>
          </a:p>
          <a:p>
            <a:r>
              <a:t>HTTP METHOD</a:t>
            </a:r>
          </a:p>
          <a:p>
            <a:r>
              <a:t>CRUD</a:t>
            </a:r>
          </a:p>
          <a:p>
            <a:r>
              <a:t>ENTIRE COLLECTION (E.G. /USERS)</a:t>
            </a:r>
          </a:p>
          <a:p>
            <a:r>
              <a:t>SPECIFIC ITEM (E.G. /USERS/123)</a:t>
            </a:r>
          </a:p>
          <a:p>
            <a:r>
              <a:t>POST</a:t>
            </a:r>
          </a:p>
          <a:p>
            <a:r>
              <a:t>Create</a:t>
            </a:r>
          </a:p>
          <a:p>
            <a:r>
              <a:t>201 (Created), ‘Location’ header with link to /users/{id} containing new ID.</a:t>
            </a:r>
          </a:p>
          <a:p>
            <a:r>
              <a:t>Avoid using POST on single resource</a:t>
            </a:r>
          </a:p>
          <a:p>
            <a:r>
              <a:t>GET</a:t>
            </a:r>
          </a:p>
          <a:p>
            <a:r>
              <a:t>Read</a:t>
            </a:r>
          </a:p>
          <a:p>
            <a:r>
              <a:t>200 (OK), list of users. Use pagination, sorting and filtering to navigate big lists.</a:t>
            </a:r>
          </a:p>
          <a:p>
            <a:r>
              <a:t>200 (OK), single user. 404 (Not Found), if ID not found or invalid.</a:t>
            </a:r>
          </a:p>
          <a:p>
            <a:r>
              <a:t>PUT</a:t>
            </a:r>
          </a:p>
          <a:p>
            <a:r>
              <a:t>Update/Replace</a:t>
            </a:r>
          </a:p>
          <a:p>
            <a:r>
              <a:t>404 (Not Found), unless you want to update every resource in the entire collection of resource.</a:t>
            </a:r>
          </a:p>
          <a:p>
            <a:r>
              <a:t>200 (OK) or 204 (No Content). Use 404 (Not Found), if ID not found or invalid.</a:t>
            </a:r>
          </a:p>
          <a:p>
            <a:r>
              <a:t>PATCH</a:t>
            </a:r>
          </a:p>
          <a:p>
            <a:r>
              <a:t>Partial Update/Modify</a:t>
            </a:r>
          </a:p>
          <a:p>
            <a:r>
              <a:t>404 (Not Found), unless you want to modify the collection itself.</a:t>
            </a:r>
          </a:p>
          <a:p>
            <a:r>
              <a:t>200 (OK) or 204 (No Content). Use 404 (Not Found), if ID not found or invalid.</a:t>
            </a:r>
          </a:p>
          <a:p>
            <a:r>
              <a:t>DELETE</a:t>
            </a:r>
          </a:p>
          <a:p>
            <a:r>
              <a:t>Delete</a:t>
            </a:r>
          </a:p>
          <a:p>
            <a:r>
              <a:t>404 (Not Found), unless you want to delete the whole collection — use with caution.</a:t>
            </a:r>
          </a:p>
          <a:p>
            <a:r>
              <a:t>200 (OK). 404 (Not Found), if ID not found or invalid.</a:t>
            </a:r>
          </a:p>
          <a:p>
            <a:endParaRPr/>
          </a:p>
          <a:p>
            <a:r>
              <a:t>Glossary</a:t>
            </a:r>
          </a:p>
          <a:p>
            <a:r>
              <a:t>Safe Methods</a:t>
            </a:r>
          </a:p>
          <a:p>
            <a:r>
              <a:t>As per HTTP specification, the GET and HEAD methods should be used only for retrieval of resource representations – and they do not update/delete the resource on the server. Both methods are said to be considered “safe“.</a:t>
            </a:r>
          </a:p>
          <a:p>
            <a:r>
              <a:t>This allows user agents to represent other methods, such as POST, PUT and DELETE, in a special way, so that the user is made aware of the fact that a possibly unsafe action is being requested – and they can update/delete the resource on server and so should be used carefully.</a:t>
            </a:r>
          </a:p>
          <a:p>
            <a:r>
              <a:t>Idempotent Methods</a:t>
            </a:r>
          </a:p>
          <a:p>
            <a:r>
              <a:t>The term idempotent is used more comprehensively to describe an operation that will produce the same results if executed once or multiple times. This is a very useful property in many situations, as it means that an operation can be repeated or retried as often as necessary without causing unintended effects. With non-idempotent operations, the algorithm may have to keep track of whether the operation was already performed or not.</a:t>
            </a:r>
          </a:p>
          <a:p>
            <a:r>
              <a:t>In HTTP specification, The methods GET, HEAD, PUT and DELETE are declared idempotent methods. Other methods OPTIONS and TRACE SHOULD NOT have side effects so both are also inherently idempotent.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The Status-Code element in a server response, is a 3-digit integer where the first digit of the Status-Code defines the class of response and the last two digits do not have any categorization role. There are 5 values for the first digit:</a:t>
            </a:r>
          </a:p>
          <a:p>
            <a:r>
              <a:t>S.N.</a:t>
            </a:r>
          </a:p>
          <a:p>
            <a:r>
              <a:t>Code and Description</a:t>
            </a:r>
          </a:p>
          <a:p>
            <a:r>
              <a:t>1xx: Informational</a:t>
            </a:r>
          </a:p>
          <a:p>
            <a:r>
              <a:t>It means the request has been received and the process is continuing.</a:t>
            </a:r>
          </a:p>
          <a:p>
            <a:endParaRPr/>
          </a:p>
          <a:p>
            <a:r>
              <a:t>2xx: Success</a:t>
            </a:r>
          </a:p>
          <a:p>
            <a:r>
              <a:t>It means the action was successfully received, understood, and accepted.</a:t>
            </a:r>
          </a:p>
          <a:p>
            <a:endParaRPr/>
          </a:p>
          <a:p>
            <a:r>
              <a:t>3xx: Redirection</a:t>
            </a:r>
          </a:p>
          <a:p>
            <a:r>
              <a:t>It means further action must be taken in order to complete the request.</a:t>
            </a:r>
          </a:p>
          <a:p>
            <a:endParaRPr/>
          </a:p>
          <a:p>
            <a:r>
              <a:t>4xx: Client Error</a:t>
            </a:r>
          </a:p>
          <a:p>
            <a:r>
              <a:t>It means the request contains incorrect syntax or cannot be fulfilled.</a:t>
            </a:r>
          </a:p>
          <a:p>
            <a:endParaRPr/>
          </a:p>
          <a:p>
            <a:r>
              <a:t>5xx: Server Error</a:t>
            </a:r>
          </a:p>
          <a:p>
            <a:r>
              <a:t>It means the server failed to fulfill an apparently valid request.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7</a:t>
            </a:fld>
            <a:endParaRPr lang="en-GB"/>
          </a:p>
        </p:txBody>
      </p:sp>
    </p:spTree>
    <p:extLst>
      <p:ext uri="{BB962C8B-B14F-4D97-AF65-F5344CB8AC3E}">
        <p14:creationId xmlns:p14="http://schemas.microsoft.com/office/powerpoint/2010/main" val="164245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8</a:t>
            </a:fld>
            <a:endParaRPr lang="en-GB"/>
          </a:p>
        </p:txBody>
      </p:sp>
    </p:spTree>
    <p:extLst>
      <p:ext uri="{BB962C8B-B14F-4D97-AF65-F5344CB8AC3E}">
        <p14:creationId xmlns:p14="http://schemas.microsoft.com/office/powerpoint/2010/main" val="14238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9</a:t>
            </a:fld>
            <a:endParaRPr lang="en-GB"/>
          </a:p>
        </p:txBody>
      </p:sp>
    </p:spTree>
    <p:extLst>
      <p:ext uri="{BB962C8B-B14F-4D97-AF65-F5344CB8AC3E}">
        <p14:creationId xmlns:p14="http://schemas.microsoft.com/office/powerpoint/2010/main" val="312772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10</a:t>
            </a:fld>
            <a:endParaRPr lang="en-GB"/>
          </a:p>
        </p:txBody>
      </p:sp>
    </p:spTree>
    <p:extLst>
      <p:ext uri="{BB962C8B-B14F-4D97-AF65-F5344CB8AC3E}">
        <p14:creationId xmlns:p14="http://schemas.microsoft.com/office/powerpoint/2010/main" val="2036182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11</a:t>
            </a:fld>
            <a:endParaRPr lang="en-GB"/>
          </a:p>
        </p:txBody>
      </p:sp>
    </p:spTree>
    <p:extLst>
      <p:ext uri="{BB962C8B-B14F-4D97-AF65-F5344CB8AC3E}">
        <p14:creationId xmlns:p14="http://schemas.microsoft.com/office/powerpoint/2010/main" val="382190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7C6E-C08B-1A3A-51E2-6A624BB96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8B56CC-E194-1CA0-12B3-984482E9A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0F89C3-DB46-9B9D-D089-CAAD2BE5ADF7}"/>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02D93B80-CE9D-9D0F-7691-D548577677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792C2-FF52-AEA0-CD3B-3486276C2840}"/>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281072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C8B2-BD47-A5BA-EAFD-0C934A3479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8B29AC-9350-58C5-10F0-57B14F58BE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2EEDE5-B282-A912-9D7A-E7C7A64BB7D2}"/>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ADB2968B-F43E-6D8B-0FD4-7581C8676F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D5C5DC-C1CE-8F51-9180-EE97DC4F5890}"/>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272853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723F77-F643-E36D-9C91-87B30C5716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1A961C-FA7F-19A4-3752-213E64BA3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CF616A-3FA3-DCBD-FB32-1AB08B77AEE8}"/>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F95991E2-6D83-B2DE-6EB2-076871D581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FA82A-67AE-B257-FF0A-4E990781D2B8}"/>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124457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eading &amp; 1 Column Text">
    <p:spTree>
      <p:nvGrpSpPr>
        <p:cNvPr id="1" name=""/>
        <p:cNvGrpSpPr/>
        <p:nvPr/>
      </p:nvGrpSpPr>
      <p:grpSpPr>
        <a:xfrm>
          <a:off x="0" y="0"/>
          <a:ext cx="0" cy="0"/>
          <a:chOff x="0" y="0"/>
          <a:chExt cx="0" cy="0"/>
        </a:xfrm>
      </p:grpSpPr>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lvl1pPr marL="228600" indent="-228600">
              <a:lnSpc>
                <a:spcPct val="90000"/>
              </a:lnSpc>
              <a:spcBef>
                <a:spcPts val="1000"/>
              </a:spcBef>
              <a:buClr>
                <a:schemeClr val="accent3"/>
              </a:buClr>
              <a:buSzPct val="100000"/>
              <a:buFont typeface="Arial"/>
              <a:buChar char="•"/>
              <a:tabLst/>
              <a:defRPr>
                <a:solidFill>
                  <a:srgbClr val="005C84"/>
                </a:solidFill>
              </a:defRPr>
            </a:lvl1pPr>
            <a:lvl2pPr marL="714375" indent="-257175">
              <a:lnSpc>
                <a:spcPct val="90000"/>
              </a:lnSpc>
              <a:spcBef>
                <a:spcPts val="1000"/>
              </a:spcBef>
              <a:buClr>
                <a:schemeClr val="accent3"/>
              </a:buClr>
              <a:buSzPct val="100000"/>
              <a:buFont typeface="Arial"/>
              <a:buChar char="▪"/>
              <a:tabLst/>
              <a:defRPr>
                <a:solidFill>
                  <a:srgbClr val="005C84"/>
                </a:solidFill>
              </a:defRPr>
            </a:lvl2pPr>
            <a:lvl3pPr marL="1188719" indent="-274319">
              <a:lnSpc>
                <a:spcPct val="90000"/>
              </a:lnSpc>
              <a:spcBef>
                <a:spcPts val="1000"/>
              </a:spcBef>
              <a:buClr>
                <a:schemeClr val="accent3"/>
              </a:buClr>
              <a:buSzPct val="80000"/>
              <a:buFont typeface="Arial"/>
              <a:buChar char="o"/>
              <a:tabLst/>
              <a:defRPr>
                <a:solidFill>
                  <a:srgbClr val="005C84"/>
                </a:solidFill>
              </a:defRPr>
            </a:lvl3pPr>
            <a:lvl4pPr marL="1665514" indent="-293914">
              <a:lnSpc>
                <a:spcPct val="90000"/>
              </a:lnSpc>
              <a:spcBef>
                <a:spcPts val="1000"/>
              </a:spcBef>
              <a:buClr>
                <a:schemeClr val="accent3"/>
              </a:buClr>
              <a:buSzPct val="60000"/>
              <a:buFont typeface="Arial"/>
              <a:buChar char="❑"/>
              <a:tabLst/>
              <a:defRPr>
                <a:solidFill>
                  <a:srgbClr val="005C84"/>
                </a:solidFill>
              </a:defRPr>
            </a:lvl4pPr>
            <a:lvl5pPr marL="2171700" indent="-342900">
              <a:lnSpc>
                <a:spcPct val="90000"/>
              </a:lnSpc>
              <a:spcBef>
                <a:spcPts val="1000"/>
              </a:spcBef>
              <a:buClr>
                <a:schemeClr val="accent3"/>
              </a:buClr>
              <a:buSzPct val="100000"/>
              <a:buFont typeface="Arial"/>
              <a:buChar char="-"/>
              <a:tabLst/>
              <a:defRPr>
                <a:solidFill>
                  <a:srgbClr val="005C84"/>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5814189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98882" y="1323001"/>
            <a:ext cx="5524319"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268800" y="1323001"/>
            <a:ext cx="5526693"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06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BD23-6DF5-701F-224A-ADC83D83E9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A43DEA-8E4A-BEDD-FAB8-99DF0FAB5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08CBAD-5F9B-79CF-9DB0-30E01F497C5D}"/>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56A4C3B7-9236-3713-D9BC-B0067CAD8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078A4C-0BF4-7067-8B6D-0986AC2AB2C8}"/>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82528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0AC0-CB5E-D5A5-8C09-0242D0E1A8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9C58D4-75DB-B834-6653-1E2224E857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F156E2-8CFC-7010-18A8-694944E6AC7F}"/>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B8C9C243-04AA-5A71-EE89-C08C38E43E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CC5AB2-53BC-842F-5BBD-9EBDAE0EA9F6}"/>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64593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19B9-E370-AAC0-0519-6C58C675FC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2CC225-9D99-4BD8-3476-93E5DB55DB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BC98D2-154A-2387-827E-63E23CBEF8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A427AA-D165-94B7-7479-BDA701F81197}"/>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6" name="Footer Placeholder 5">
            <a:extLst>
              <a:ext uri="{FF2B5EF4-FFF2-40B4-BE49-F238E27FC236}">
                <a16:creationId xmlns:a16="http://schemas.microsoft.com/office/drawing/2014/main" id="{FEC2D0CC-98AC-1063-C15B-8555793A9B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5D6EA2-7971-A9E1-F42B-EED126BC8B0A}"/>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83049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512C-D28F-68A8-95B8-3C4F09BDF3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03D6A9-D972-B816-852D-7C4F8CC1C5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5F550-8B8D-C94E-8FCA-6F1FE5506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7D0B5D-A099-8D71-6145-21233ADAE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E60E10-231C-1084-D91F-8CDE4C671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CC27B8-6B49-0007-FB47-7948265E6491}"/>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8" name="Footer Placeholder 7">
            <a:extLst>
              <a:ext uri="{FF2B5EF4-FFF2-40B4-BE49-F238E27FC236}">
                <a16:creationId xmlns:a16="http://schemas.microsoft.com/office/drawing/2014/main" id="{E5566C89-4DEB-E7BD-E21A-D967A3F7F5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74BAC0-EDEA-4BCC-2A8D-E50033CA2FDB}"/>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8653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DA70-A198-5AD1-5CC7-843917C324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528D05-0740-1FA8-FDE2-296833842D5B}"/>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4" name="Footer Placeholder 3">
            <a:extLst>
              <a:ext uri="{FF2B5EF4-FFF2-40B4-BE49-F238E27FC236}">
                <a16:creationId xmlns:a16="http://schemas.microsoft.com/office/drawing/2014/main" id="{8F8B0352-D268-AAB7-D16B-F277E633F4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2FAB51-0CE6-FD31-3AB2-417CF045E883}"/>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147646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E7A794-102C-5CF0-2B7F-38F82A231211}"/>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3" name="Footer Placeholder 2">
            <a:extLst>
              <a:ext uri="{FF2B5EF4-FFF2-40B4-BE49-F238E27FC236}">
                <a16:creationId xmlns:a16="http://schemas.microsoft.com/office/drawing/2014/main" id="{7DADDDB7-D5FA-C9C2-F805-3CFFFE4DD3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9C0B49-5F8D-3924-412C-F8401334D7EE}"/>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37406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5FA9-37A3-4F7B-283A-C1E767B049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3F0B1F-256D-7FC9-3135-541CED84E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57BC33-F92B-F3C6-F168-32E9BCEBC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09EE5-CCCE-AABC-7347-CC02DD42F0BF}"/>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6" name="Footer Placeholder 5">
            <a:extLst>
              <a:ext uri="{FF2B5EF4-FFF2-40B4-BE49-F238E27FC236}">
                <a16:creationId xmlns:a16="http://schemas.microsoft.com/office/drawing/2014/main" id="{B4E4A489-B92C-7DD1-3E05-9DB4DE9FC9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04B46B-6FE2-CD0E-E350-732D624FE76F}"/>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380983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CC8E-77D3-8D3B-880F-455CAD7A8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4AE6C5-A0DB-5806-A839-D0DE2B052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F9CC24-643B-9DB2-5B73-3BDFBF4EB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5F6EC-288A-43FC-58E5-184431DDF346}"/>
              </a:ext>
            </a:extLst>
          </p:cNvPr>
          <p:cNvSpPr>
            <a:spLocks noGrp="1"/>
          </p:cNvSpPr>
          <p:nvPr>
            <p:ph type="dt" sz="half" idx="10"/>
          </p:nvPr>
        </p:nvSpPr>
        <p:spPr/>
        <p:txBody>
          <a:bodyPr/>
          <a:lstStyle/>
          <a:p>
            <a:fld id="{B818C843-23B8-466C-819C-7F20D78784DB}" type="datetimeFigureOut">
              <a:rPr lang="en-IN" smtClean="0"/>
              <a:t>27-11-2023</a:t>
            </a:fld>
            <a:endParaRPr lang="en-IN"/>
          </a:p>
        </p:txBody>
      </p:sp>
      <p:sp>
        <p:nvSpPr>
          <p:cNvPr id="6" name="Footer Placeholder 5">
            <a:extLst>
              <a:ext uri="{FF2B5EF4-FFF2-40B4-BE49-F238E27FC236}">
                <a16:creationId xmlns:a16="http://schemas.microsoft.com/office/drawing/2014/main" id="{6C9F7681-4E03-DDC6-6335-A20E9058B7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FD5A9E-52A1-3AE5-F84F-B312808D00F5}"/>
              </a:ext>
            </a:extLst>
          </p:cNvPr>
          <p:cNvSpPr>
            <a:spLocks noGrp="1"/>
          </p:cNvSpPr>
          <p:nvPr>
            <p:ph type="sldNum" sz="quarter" idx="12"/>
          </p:nvPr>
        </p:nvSpPr>
        <p:spPr/>
        <p:txBody>
          <a:bodyPr/>
          <a:lstStyle/>
          <a:p>
            <a:fld id="{CE143D7B-AB38-45A3-A4BB-C8F38FC799F4}" type="slidenum">
              <a:rPr lang="en-IN" smtClean="0"/>
              <a:t>‹#›</a:t>
            </a:fld>
            <a:endParaRPr lang="en-IN"/>
          </a:p>
        </p:txBody>
      </p:sp>
    </p:spTree>
    <p:extLst>
      <p:ext uri="{BB962C8B-B14F-4D97-AF65-F5344CB8AC3E}">
        <p14:creationId xmlns:p14="http://schemas.microsoft.com/office/powerpoint/2010/main" val="301254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949CA-028F-E740-197D-5EF60EDB53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1C3C10-C3B2-9C2F-E173-7B578C8BD7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016D8-5D37-45A8-CC3A-6162381A3A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8C843-23B8-466C-819C-7F20D78784DB}" type="datetimeFigureOut">
              <a:rPr lang="en-IN" smtClean="0"/>
              <a:t>27-11-2023</a:t>
            </a:fld>
            <a:endParaRPr lang="en-IN"/>
          </a:p>
        </p:txBody>
      </p:sp>
      <p:sp>
        <p:nvSpPr>
          <p:cNvPr id="5" name="Footer Placeholder 4">
            <a:extLst>
              <a:ext uri="{FF2B5EF4-FFF2-40B4-BE49-F238E27FC236}">
                <a16:creationId xmlns:a16="http://schemas.microsoft.com/office/drawing/2014/main" id="{72BC37C9-F7D7-3E76-AEDE-E51E5AEC3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A88CEC-A873-FAA9-9C7A-56B2A282F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43D7B-AB38-45A3-A4BB-C8F38FC799F4}" type="slidenum">
              <a:rPr lang="en-IN" smtClean="0"/>
              <a:t>‹#›</a:t>
            </a:fld>
            <a:endParaRPr lang="en-IN"/>
          </a:p>
        </p:txBody>
      </p:sp>
    </p:spTree>
    <p:extLst>
      <p:ext uri="{BB962C8B-B14F-4D97-AF65-F5344CB8AC3E}">
        <p14:creationId xmlns:p14="http://schemas.microsoft.com/office/powerpoint/2010/main" val="3282548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qres.in/api/users/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reqres.in/api/use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reqres.in/api/users/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reqres.in/api/users/2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rest.api.com/v1/employees/20423.x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rest.api.com/v1/employees/20423.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Glossary/COR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hyperlink" Target="https://developer.mozilla.org/en-US/docs/Web/API/XMLHttpRequest" TargetMode="External"/><Relationship Id="rId4" Type="http://schemas.openxmlformats.org/officeDocument/2006/relationships/hyperlink" Target="https://developer.mozilla.org/en-US/docs/Glossary/HTT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xess.sc.com/apis/account-services/account-informa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eqres.in/api/users?page=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ctrTitle"/>
          </p:nvPr>
        </p:nvSpPr>
        <p:spPr/>
        <p:txBody>
          <a:bodyPr>
            <a:normAutofit/>
          </a:bodyPr>
          <a:lstStyle/>
          <a:p>
            <a:r>
              <a:rPr lang="en-IN"/>
              <a:t>HTTP &amp; RESTful Services</a:t>
            </a:r>
          </a:p>
        </p:txBody>
      </p:sp>
      <p:sp>
        <p:nvSpPr>
          <p:cNvPr id="2" name="Subtitle 1">
            <a:extLst>
              <a:ext uri="{FF2B5EF4-FFF2-40B4-BE49-F238E27FC236}">
                <a16:creationId xmlns:a16="http://schemas.microsoft.com/office/drawing/2014/main" id="{D0E59335-A2D9-6465-3CB4-810F369F73B6}"/>
              </a:ext>
            </a:extLst>
          </p:cNvPr>
          <p:cNvSpPr>
            <a:spLocks noGrp="1"/>
          </p:cNvSpPr>
          <p:nvPr>
            <p:ph type="subTitle" idx="1"/>
          </p:nvPr>
        </p:nvSpPr>
        <p:spPr/>
        <p:txBody>
          <a:bodyPr/>
          <a:lstStyle/>
          <a:p>
            <a:endParaRPr lang="en-IN"/>
          </a:p>
        </p:txBody>
      </p:sp>
      <p:sp>
        <p:nvSpPr>
          <p:cNvPr id="79" name="Text Box 6"/>
          <p:cNvSpPr txBox="1">
            <a:spLocks noGrp="1"/>
          </p:cNvSpPr>
          <p:nvPr>
            <p:ph type="sldNum" sz="quarter" idx="4294967295"/>
          </p:nvPr>
        </p:nvSpPr>
        <p:spPr>
          <a:xfrm>
            <a:off x="12052300" y="6532563"/>
            <a:ext cx="139700" cy="1270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042987"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chemeClr val="accent5"/>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lvl9pPr>
          </a:lstStyle>
          <a:p>
            <a:fld id="{86CB4B4D-7CA3-9044-876B-883B54F8677D}" type="slidenum">
              <a:rPr lang="en-IN" smtClean="0"/>
              <a:pPr/>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2: GET a single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idx="1"/>
          </p:nvPr>
        </p:nvSpPr>
        <p:spPr/>
        <p:txBody>
          <a:bodyPr>
            <a:normAutofit/>
          </a:bodyPr>
          <a:lstStyle/>
          <a:p>
            <a:pPr marL="0" indent="0"/>
            <a:r>
              <a:rPr lang="en-US" sz="2100" dirty="0"/>
              <a:t>GET a single user   :  </a:t>
            </a:r>
            <a:r>
              <a:rPr lang="en-GB" sz="2100" dirty="0">
                <a:hlinkClick r:id="rId3"/>
              </a:rPr>
              <a:t>https://reqres.in/api/users/2</a:t>
            </a:r>
            <a:r>
              <a:rPr lang="en-GB" sz="2100" dirty="0"/>
              <a:t> </a:t>
            </a:r>
            <a:r>
              <a:rPr lang="en-US" dirty="0"/>
              <a:t>	  </a:t>
            </a:r>
          </a:p>
          <a:p>
            <a:pPr marL="0" indent="0">
              <a:buNone/>
            </a:pPr>
            <a:endParaRPr lang="en-US" dirty="0"/>
          </a:p>
          <a:p>
            <a:pPr marL="342900" indent="-342900">
              <a:buAutoNum type="arabicPeriod"/>
            </a:pPr>
            <a:endParaRPr lang="en-US" dirty="0"/>
          </a:p>
          <a:p>
            <a:pPr marL="342900" indent="-342900">
              <a:buAutoNum type="arabicPeriod"/>
            </a:pPr>
            <a:endParaRPr lang="en-GB" dirty="0"/>
          </a:p>
        </p:txBody>
      </p:sp>
      <p:pic>
        <p:nvPicPr>
          <p:cNvPr id="4" name="Picture 3">
            <a:extLst>
              <a:ext uri="{FF2B5EF4-FFF2-40B4-BE49-F238E27FC236}">
                <a16:creationId xmlns:a16="http://schemas.microsoft.com/office/drawing/2014/main" id="{EE97C6A8-FD21-4C40-A0BB-1577E54985A4}"/>
              </a:ext>
            </a:extLst>
          </p:cNvPr>
          <p:cNvPicPr>
            <a:picLocks noChangeAspect="1"/>
          </p:cNvPicPr>
          <p:nvPr/>
        </p:nvPicPr>
        <p:blipFill>
          <a:blip r:embed="rId4"/>
          <a:stretch>
            <a:fillRect/>
          </a:stretch>
        </p:blipFill>
        <p:spPr>
          <a:xfrm>
            <a:off x="2220557" y="2477535"/>
            <a:ext cx="7750885" cy="4380465"/>
          </a:xfrm>
          <a:prstGeom prst="rect">
            <a:avLst/>
          </a:prstGeom>
        </p:spPr>
      </p:pic>
    </p:spTree>
    <p:extLst>
      <p:ext uri="{BB962C8B-B14F-4D97-AF65-F5344CB8AC3E}">
        <p14:creationId xmlns:p14="http://schemas.microsoft.com/office/powerpoint/2010/main" val="263858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3: Create a new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idx="1"/>
          </p:nvPr>
        </p:nvSpPr>
        <p:spPr/>
        <p:txBody>
          <a:bodyPr>
            <a:normAutofit/>
          </a:bodyPr>
          <a:lstStyle/>
          <a:p>
            <a:pPr marL="0" indent="0"/>
            <a:r>
              <a:rPr lang="en-US" sz="2100" dirty="0"/>
              <a:t>POST a single user   :  </a:t>
            </a:r>
            <a:r>
              <a:rPr lang="en-GB" sz="2100" dirty="0">
                <a:hlinkClick r:id="rId3"/>
              </a:rPr>
              <a:t>https://reqres.in/api/users</a:t>
            </a:r>
            <a:r>
              <a:rPr lang="en-GB" sz="2100" dirty="0"/>
              <a:t> </a:t>
            </a:r>
            <a:r>
              <a:rPr lang="en-US" dirty="0"/>
              <a:t>	  </a:t>
            </a:r>
          </a:p>
          <a:p>
            <a:pPr marL="0" indent="0">
              <a:buNone/>
            </a:pPr>
            <a:endParaRPr lang="en-US" dirty="0"/>
          </a:p>
          <a:p>
            <a:pPr marL="342900" indent="-342900">
              <a:buAutoNum type="arabicPeriod"/>
            </a:pPr>
            <a:endParaRPr lang="en-US" dirty="0"/>
          </a:p>
          <a:p>
            <a:pPr marL="342900" indent="-342900">
              <a:buAutoNum type="arabicPeriod"/>
            </a:pPr>
            <a:endParaRPr lang="en-GB" dirty="0"/>
          </a:p>
        </p:txBody>
      </p:sp>
      <p:pic>
        <p:nvPicPr>
          <p:cNvPr id="5" name="Picture 4">
            <a:extLst>
              <a:ext uri="{FF2B5EF4-FFF2-40B4-BE49-F238E27FC236}">
                <a16:creationId xmlns:a16="http://schemas.microsoft.com/office/drawing/2014/main" id="{B1C1EC1F-9320-44F9-8A5A-1761841AF16A}"/>
              </a:ext>
            </a:extLst>
          </p:cNvPr>
          <p:cNvPicPr>
            <a:picLocks noChangeAspect="1"/>
          </p:cNvPicPr>
          <p:nvPr/>
        </p:nvPicPr>
        <p:blipFill>
          <a:blip r:embed="rId4"/>
          <a:stretch>
            <a:fillRect/>
          </a:stretch>
        </p:blipFill>
        <p:spPr>
          <a:xfrm>
            <a:off x="2074761" y="2392752"/>
            <a:ext cx="7705733" cy="4259952"/>
          </a:xfrm>
          <a:prstGeom prst="rect">
            <a:avLst/>
          </a:prstGeom>
        </p:spPr>
      </p:pic>
    </p:spTree>
    <p:extLst>
      <p:ext uri="{BB962C8B-B14F-4D97-AF65-F5344CB8AC3E}">
        <p14:creationId xmlns:p14="http://schemas.microsoft.com/office/powerpoint/2010/main" val="134842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4: Update an existing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idx="1"/>
          </p:nvPr>
        </p:nvSpPr>
        <p:spPr/>
        <p:txBody>
          <a:bodyPr>
            <a:normAutofit/>
          </a:bodyPr>
          <a:lstStyle/>
          <a:p>
            <a:pPr marL="0" indent="0"/>
            <a:r>
              <a:rPr lang="en-US" sz="2100" dirty="0"/>
              <a:t>PUT :  </a:t>
            </a:r>
            <a:r>
              <a:rPr lang="en-GB" sz="2100" dirty="0">
                <a:hlinkClick r:id="rId3"/>
              </a:rPr>
              <a:t>https://reqres.in/api/users/2</a:t>
            </a:r>
            <a:r>
              <a:rPr lang="en-GB" sz="2100" dirty="0"/>
              <a:t> </a:t>
            </a:r>
            <a:r>
              <a:rPr lang="en-US" dirty="0"/>
              <a:t>	  </a:t>
            </a:r>
          </a:p>
          <a:p>
            <a:pPr marL="0" indent="0">
              <a:buNone/>
            </a:pPr>
            <a:r>
              <a:rPr lang="en-US" dirty="0"/>
              <a:t>	</a:t>
            </a:r>
          </a:p>
          <a:p>
            <a:pPr marL="342900" indent="-342900">
              <a:buAutoNum type="arabicPeriod"/>
            </a:pPr>
            <a:endParaRPr lang="en-US" dirty="0"/>
          </a:p>
          <a:p>
            <a:pPr marL="342900" indent="-342900">
              <a:buAutoNum type="arabicPeriod"/>
            </a:pPr>
            <a:endParaRPr lang="en-GB" dirty="0"/>
          </a:p>
        </p:txBody>
      </p:sp>
      <p:pic>
        <p:nvPicPr>
          <p:cNvPr id="4" name="Picture 3">
            <a:extLst>
              <a:ext uri="{FF2B5EF4-FFF2-40B4-BE49-F238E27FC236}">
                <a16:creationId xmlns:a16="http://schemas.microsoft.com/office/drawing/2014/main" id="{21D2E716-2455-4772-9A22-F78ACEA46D65}"/>
              </a:ext>
            </a:extLst>
          </p:cNvPr>
          <p:cNvPicPr>
            <a:picLocks noChangeAspect="1"/>
          </p:cNvPicPr>
          <p:nvPr/>
        </p:nvPicPr>
        <p:blipFill>
          <a:blip r:embed="rId4"/>
          <a:stretch>
            <a:fillRect/>
          </a:stretch>
        </p:blipFill>
        <p:spPr>
          <a:xfrm>
            <a:off x="2047867" y="2371916"/>
            <a:ext cx="7696768" cy="4371071"/>
          </a:xfrm>
          <a:prstGeom prst="rect">
            <a:avLst/>
          </a:prstGeom>
        </p:spPr>
      </p:pic>
    </p:spTree>
    <p:extLst>
      <p:ext uri="{BB962C8B-B14F-4D97-AF65-F5344CB8AC3E}">
        <p14:creationId xmlns:p14="http://schemas.microsoft.com/office/powerpoint/2010/main" val="153838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5: User Not found</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idx="1"/>
          </p:nvPr>
        </p:nvSpPr>
        <p:spPr/>
        <p:txBody>
          <a:bodyPr>
            <a:normAutofit/>
          </a:bodyPr>
          <a:lstStyle/>
          <a:p>
            <a:pPr marL="0" indent="0"/>
            <a:r>
              <a:rPr lang="en-US" sz="2100" dirty="0"/>
              <a:t>GET :  </a:t>
            </a:r>
            <a:r>
              <a:rPr lang="en-GB" sz="2100" dirty="0">
                <a:hlinkClick r:id="rId3"/>
              </a:rPr>
              <a:t>https://reqres.in/api/users/23</a:t>
            </a:r>
            <a:r>
              <a:rPr lang="en-GB" sz="2100" dirty="0"/>
              <a:t> </a:t>
            </a:r>
            <a:r>
              <a:rPr lang="en-US" dirty="0"/>
              <a:t>	  </a:t>
            </a:r>
          </a:p>
          <a:p>
            <a:pPr marL="0" indent="0">
              <a:buNone/>
            </a:pPr>
            <a:r>
              <a:rPr lang="en-US" dirty="0"/>
              <a:t>	</a:t>
            </a:r>
          </a:p>
          <a:p>
            <a:pPr marL="342900" indent="-342900">
              <a:buAutoNum type="arabicPeriod"/>
            </a:pPr>
            <a:endParaRPr lang="en-US" dirty="0"/>
          </a:p>
          <a:p>
            <a:pPr marL="342900" indent="-342900">
              <a:buAutoNum type="arabicPeriod"/>
            </a:pPr>
            <a:endParaRPr lang="en-GB" dirty="0"/>
          </a:p>
        </p:txBody>
      </p:sp>
      <p:pic>
        <p:nvPicPr>
          <p:cNvPr id="5" name="Picture 4">
            <a:extLst>
              <a:ext uri="{FF2B5EF4-FFF2-40B4-BE49-F238E27FC236}">
                <a16:creationId xmlns:a16="http://schemas.microsoft.com/office/drawing/2014/main" id="{0B3724A2-5920-48FB-9D92-91B595A5DF08}"/>
              </a:ext>
            </a:extLst>
          </p:cNvPr>
          <p:cNvPicPr>
            <a:picLocks noChangeAspect="1"/>
          </p:cNvPicPr>
          <p:nvPr/>
        </p:nvPicPr>
        <p:blipFill>
          <a:blip r:embed="rId4"/>
          <a:stretch>
            <a:fillRect/>
          </a:stretch>
        </p:blipFill>
        <p:spPr>
          <a:xfrm>
            <a:off x="2478173" y="2219662"/>
            <a:ext cx="8128000" cy="4544265"/>
          </a:xfrm>
          <a:prstGeom prst="rect">
            <a:avLst/>
          </a:prstGeom>
        </p:spPr>
      </p:pic>
    </p:spTree>
    <p:extLst>
      <p:ext uri="{BB962C8B-B14F-4D97-AF65-F5344CB8AC3E}">
        <p14:creationId xmlns:p14="http://schemas.microsoft.com/office/powerpoint/2010/main" val="149986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prstGeom prst="rect">
            <a:avLst/>
          </a:prstGeom>
        </p:spPr>
        <p:txBody>
          <a:bodyPr/>
          <a:lstStyle/>
          <a:p>
            <a:r>
              <a:t>Guiding Principles of REST</a:t>
            </a:r>
          </a:p>
        </p:txBody>
      </p:sp>
      <p:sp>
        <p:nvSpPr>
          <p:cNvPr id="240" name="Content Placeholder 3"/>
          <p:cNvSpPr txBox="1">
            <a:spLocks noGrp="1"/>
          </p:cNvSpPr>
          <p:nvPr>
            <p:ph idx="1"/>
          </p:nvPr>
        </p:nvSpPr>
        <p:spPr>
          <a:prstGeom prst="rect">
            <a:avLst/>
          </a:prstGeom>
        </p:spPr>
        <p:txBody>
          <a:bodyPr>
            <a:normAutofit fontScale="85000" lnSpcReduction="20000"/>
          </a:bodyPr>
          <a:lstStyle/>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Client-Server</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Stateless</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Cacheable</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Uniform Resource</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Layered System</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Concept of Resource and HTTP method Verbs (Resource Methods)</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Idempotent REST APIs</a:t>
            </a:r>
          </a:p>
          <a:p>
            <a:pPr marL="320040" indent="-320040" defTabSz="420624">
              <a:lnSpc>
                <a:spcPct val="100000"/>
              </a:lnSpc>
              <a:spcBef>
                <a:spcPts val="3000"/>
              </a:spcBef>
              <a:buSzPct val="145000"/>
              <a:defRPr sz="1728">
                <a:solidFill>
                  <a:srgbClr val="000000"/>
                </a:solidFill>
                <a:latin typeface="Helvetica Neue"/>
                <a:ea typeface="Helvetica Neue"/>
                <a:cs typeface="Helvetica Neue"/>
                <a:sym typeface="Helvetica Neue"/>
              </a:defRPr>
            </a:pPr>
            <a:r>
              <a:t>REST != HTTP</a:t>
            </a:r>
          </a:p>
        </p:txBody>
      </p:sp>
      <p:sp>
        <p:nvSpPr>
          <p:cNvPr id="238"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Statelessness</a:t>
            </a:r>
          </a:p>
        </p:txBody>
      </p:sp>
      <p:sp>
        <p:nvSpPr>
          <p:cNvPr id="250" name="Content Placeholder 3"/>
          <p:cNvSpPr txBox="1">
            <a:spLocks noGrp="1"/>
          </p:cNvSpPr>
          <p:nvPr>
            <p:ph idx="1"/>
          </p:nvPr>
        </p:nvSpPr>
        <p:spPr>
          <a:prstGeom prst="rect">
            <a:avLst/>
          </a:prstGeom>
        </p:spPr>
        <p:txBody>
          <a:bodyPr>
            <a:normAutofit fontScale="92500" lnSpcReduction="20000"/>
          </a:bodyPr>
          <a:lstStyle/>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No State stored on the server</a:t>
            </a:r>
          </a:p>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Every HTTP request executes in isolation on the server</a:t>
            </a:r>
          </a:p>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Simple to design and evolve</a:t>
            </a:r>
          </a:p>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Easier to scale</a:t>
            </a:r>
          </a:p>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Avoid HTTP Sessions and Cookies</a:t>
            </a:r>
          </a:p>
          <a:p>
            <a:pPr marL="440055" indent="-440055" defTabSz="578358">
              <a:lnSpc>
                <a:spcPct val="100000"/>
              </a:lnSpc>
              <a:spcBef>
                <a:spcPts val="4100"/>
              </a:spcBef>
              <a:buSzPct val="145000"/>
              <a:defRPr sz="2376">
                <a:solidFill>
                  <a:srgbClr val="000000"/>
                </a:solidFill>
                <a:latin typeface="Helvetica Neue"/>
                <a:ea typeface="Helvetica Neue"/>
                <a:cs typeface="Helvetica Neue"/>
                <a:sym typeface="Helvetica Neue"/>
              </a:defRPr>
            </a:pPr>
            <a:r>
              <a:rPr dirty="0">
                <a:latin typeface="+mn-lt"/>
              </a:rPr>
              <a:t>No Side effects</a:t>
            </a:r>
          </a:p>
        </p:txBody>
      </p:sp>
      <p:sp>
        <p:nvSpPr>
          <p:cNvPr id="248"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r>
              <a:t>Idempotent REST APIs</a:t>
            </a:r>
          </a:p>
        </p:txBody>
      </p:sp>
      <p:sp>
        <p:nvSpPr>
          <p:cNvPr id="266" name="Content Placeholder 3"/>
          <p:cNvSpPr txBox="1">
            <a:spLocks noGrp="1"/>
          </p:cNvSpPr>
          <p:nvPr>
            <p:ph idx="1"/>
          </p:nvPr>
        </p:nvSpPr>
        <p:spPr>
          <a:prstGeom prst="rect">
            <a:avLst/>
          </a:prstGeom>
        </p:spPr>
        <p:txBody>
          <a:bodyPr>
            <a:normAutofit/>
          </a:bodyPr>
          <a:lstStyle/>
          <a:p>
            <a:pPr marL="328929" indent="-328929" defTabSz="432308">
              <a:lnSpc>
                <a:spcPct val="100000"/>
              </a:lnSpc>
              <a:spcBef>
                <a:spcPts val="3100"/>
              </a:spcBef>
              <a:buSzPct val="145000"/>
              <a:defRPr sz="1776">
                <a:solidFill>
                  <a:srgbClr val="000000"/>
                </a:solidFill>
                <a:latin typeface="Helvetica Neue"/>
                <a:ea typeface="Helvetica Neue"/>
                <a:cs typeface="Helvetica Neue"/>
                <a:sym typeface="Helvetica Neue"/>
              </a:defRPr>
            </a:pPr>
            <a:r>
              <a:rPr dirty="0">
                <a:latin typeface="+mn-lt"/>
              </a:rPr>
              <a:t>In the context of REST APIs, when making multiple identical requests has the same effect as making a single request – then that REST API is called </a:t>
            </a:r>
            <a:r>
              <a:rPr b="1" dirty="0">
                <a:latin typeface="+mn-lt"/>
              </a:rPr>
              <a:t>idempotent</a:t>
            </a:r>
            <a:r>
              <a:rPr dirty="0">
                <a:latin typeface="+mn-lt"/>
              </a:rPr>
              <a:t>.</a:t>
            </a:r>
          </a:p>
          <a:p>
            <a:pPr marL="328929" indent="-328929" defTabSz="432308">
              <a:lnSpc>
                <a:spcPct val="100000"/>
              </a:lnSpc>
              <a:spcBef>
                <a:spcPts val="3100"/>
              </a:spcBef>
              <a:buSzPct val="145000"/>
              <a:defRPr sz="1776">
                <a:solidFill>
                  <a:srgbClr val="000000"/>
                </a:solidFill>
                <a:latin typeface="Helvetica Neue"/>
                <a:ea typeface="Helvetica Neue"/>
                <a:cs typeface="Helvetica Neue"/>
                <a:sym typeface="Helvetica Neue"/>
              </a:defRPr>
            </a:pPr>
            <a:r>
              <a:rPr dirty="0">
                <a:latin typeface="+mn-lt"/>
              </a:rPr>
              <a:t>If you follow REST principles in designing API, you will have automatically </a:t>
            </a:r>
            <a:r>
              <a:rPr b="1" dirty="0">
                <a:latin typeface="+mn-lt"/>
              </a:rPr>
              <a:t>idempotent REST APIs</a:t>
            </a:r>
            <a:r>
              <a:rPr dirty="0">
                <a:latin typeface="+mn-lt"/>
              </a:rPr>
              <a:t> for GET, PUT, DELETE, HEAD, OPTIONS and TRACE HTTP methods. Only </a:t>
            </a:r>
            <a:r>
              <a:rPr sz="1110" dirty="0">
                <a:ea typeface="Menlo"/>
                <a:cs typeface="Menlo"/>
                <a:sym typeface="Menlo"/>
              </a:rPr>
              <a:t>POST</a:t>
            </a:r>
            <a:r>
              <a:rPr dirty="0">
                <a:latin typeface="+mn-lt"/>
              </a:rPr>
              <a:t> APIs will not be idempotent.</a:t>
            </a:r>
          </a:p>
          <a:p>
            <a:pPr marL="328929" indent="-328929" defTabSz="432308">
              <a:lnSpc>
                <a:spcPct val="100000"/>
              </a:lnSpc>
              <a:spcBef>
                <a:spcPts val="3100"/>
              </a:spcBef>
              <a:buSzPct val="145000"/>
              <a:defRPr sz="1776">
                <a:solidFill>
                  <a:srgbClr val="000000"/>
                </a:solidFill>
                <a:latin typeface="Helvetica Neue"/>
                <a:ea typeface="Helvetica Neue"/>
                <a:cs typeface="Helvetica Neue"/>
                <a:sym typeface="Helvetica Neue"/>
              </a:defRPr>
            </a:pPr>
            <a:r>
              <a:rPr dirty="0">
                <a:latin typeface="+mn-lt"/>
              </a:rPr>
              <a:t>POST APIs are used to create a new resource on server. So when you invoke the same POST request N times, you will have N new resources on the server. So, </a:t>
            </a:r>
            <a:r>
              <a:rPr b="1" dirty="0">
                <a:latin typeface="+mn-lt"/>
              </a:rPr>
              <a:t>POST is not idempotent</a:t>
            </a:r>
            <a:r>
              <a:rPr dirty="0">
                <a:latin typeface="+mn-lt"/>
              </a:rPr>
              <a:t>.</a:t>
            </a:r>
          </a:p>
        </p:txBody>
      </p:sp>
      <p:sp>
        <p:nvSpPr>
          <p:cNvPr id="264"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prstGeom prst="rect">
            <a:avLst/>
          </a:prstGeom>
        </p:spPr>
        <p:txBody>
          <a:bodyPr/>
          <a:lstStyle/>
          <a:p>
            <a:r>
              <a:t>Content Negotiation</a:t>
            </a:r>
          </a:p>
        </p:txBody>
      </p:sp>
      <p:sp>
        <p:nvSpPr>
          <p:cNvPr id="260" name="Content Placeholder 3"/>
          <p:cNvSpPr txBox="1">
            <a:spLocks noGrp="1"/>
          </p:cNvSpPr>
          <p:nvPr>
            <p:ph idx="1"/>
          </p:nvPr>
        </p:nvSpPr>
        <p:spPr>
          <a:prstGeom prst="rect">
            <a:avLst/>
          </a:prstGeom>
        </p:spPr>
        <p:txBody>
          <a:bodyPr>
            <a:normAutofit lnSpcReduction="10000"/>
          </a:bodyPr>
          <a:lstStyle/>
          <a:p>
            <a:pPr marL="400050" indent="-400050" defTabSz="525779">
              <a:lnSpc>
                <a:spcPct val="100000"/>
              </a:lnSpc>
              <a:spcBef>
                <a:spcPts val="3700"/>
              </a:spcBef>
              <a:buSzPct val="145000"/>
              <a:defRPr sz="2159">
                <a:solidFill>
                  <a:srgbClr val="000000"/>
                </a:solidFill>
                <a:latin typeface="Helvetica Neue"/>
                <a:ea typeface="Helvetica Neue"/>
                <a:cs typeface="Helvetica Neue"/>
                <a:sym typeface="Helvetica Neue"/>
              </a:defRPr>
            </a:pPr>
            <a:r>
              <a:rPr dirty="0">
                <a:latin typeface="+mn-lt"/>
              </a:rPr>
              <a:t>Generally, resources can have multiple presentations, mostly because there may be multiple different clients expecting different representations. Asking for a suitable presentation by a client, is referred as content negotiation.</a:t>
            </a:r>
          </a:p>
          <a:p>
            <a:pPr marL="400050" indent="-400050" defTabSz="525779">
              <a:lnSpc>
                <a:spcPct val="100000"/>
              </a:lnSpc>
              <a:spcBef>
                <a:spcPts val="3700"/>
              </a:spcBef>
              <a:buSzPct val="145000"/>
              <a:defRPr sz="2159">
                <a:solidFill>
                  <a:srgbClr val="000000"/>
                </a:solidFill>
                <a:latin typeface="Helvetica Neue"/>
                <a:ea typeface="Helvetica Neue"/>
                <a:cs typeface="Helvetica Neue"/>
                <a:sym typeface="Helvetica Neue"/>
              </a:defRPr>
            </a:pPr>
            <a:r>
              <a:rPr dirty="0">
                <a:latin typeface="+mn-lt"/>
              </a:rPr>
              <a:t>Server-driven Vs Agent-driven Content Negotiation</a:t>
            </a:r>
          </a:p>
          <a:p>
            <a:pPr marL="800100" lvl="1" indent="-400050" defTabSz="525779">
              <a:lnSpc>
                <a:spcPct val="100000"/>
              </a:lnSpc>
              <a:spcBef>
                <a:spcPts val="3700"/>
              </a:spcBef>
              <a:buSzPct val="145000"/>
              <a:buChar char="•"/>
              <a:defRPr sz="2159">
                <a:solidFill>
                  <a:srgbClr val="000000"/>
                </a:solidFill>
                <a:latin typeface="Helvetica Neue"/>
                <a:ea typeface="Helvetica Neue"/>
                <a:cs typeface="Helvetica Neue"/>
                <a:sym typeface="Helvetica Neue"/>
              </a:defRPr>
            </a:pPr>
            <a:r>
              <a:rPr dirty="0">
                <a:latin typeface="+mn-lt"/>
              </a:rPr>
              <a:t>1. Content negotiation using HTTP headers - Content-Type: application/json, Accept: application/json</a:t>
            </a:r>
          </a:p>
          <a:p>
            <a:pPr marL="800100" lvl="1" indent="-400050" defTabSz="525779">
              <a:lnSpc>
                <a:spcPct val="100000"/>
              </a:lnSpc>
              <a:spcBef>
                <a:spcPts val="3700"/>
              </a:spcBef>
              <a:buSzPct val="145000"/>
              <a:buChar char="•"/>
              <a:defRPr sz="2159">
                <a:solidFill>
                  <a:srgbClr val="000000"/>
                </a:solidFill>
                <a:latin typeface="Helvetica Neue"/>
                <a:ea typeface="Helvetica Neue"/>
                <a:cs typeface="Helvetica Neue"/>
                <a:sym typeface="Helvetica Neue"/>
              </a:defRPr>
            </a:pPr>
            <a:r>
              <a:rPr dirty="0">
                <a:latin typeface="+mn-lt"/>
              </a:rPr>
              <a:t>2. Content negotiation using URL patterns - </a:t>
            </a:r>
            <a:r>
              <a:rPr u="sng" dirty="0">
                <a:solidFill>
                  <a:schemeClr val="accent5"/>
                </a:solidFill>
                <a:uFill>
                  <a:solidFill>
                    <a:schemeClr val="accent5"/>
                  </a:solidFill>
                </a:uFill>
                <a:latin typeface="+mn-lt"/>
                <a:hlinkClick r:id="rId3"/>
              </a:rPr>
              <a:t>http://rest.api.com/v1/employees/20423.xml</a:t>
            </a:r>
            <a:r>
              <a:rPr dirty="0">
                <a:latin typeface="+mn-lt"/>
              </a:rPr>
              <a:t>, </a:t>
            </a:r>
            <a:r>
              <a:rPr u="sng" dirty="0">
                <a:solidFill>
                  <a:schemeClr val="accent5"/>
                </a:solidFill>
                <a:uFill>
                  <a:solidFill>
                    <a:schemeClr val="accent5"/>
                  </a:solidFill>
                </a:uFill>
                <a:latin typeface="+mn-lt"/>
                <a:hlinkClick r:id="rId4"/>
              </a:rPr>
              <a:t>http://rest.api.com/v1/employees/20423.json</a:t>
            </a:r>
          </a:p>
        </p:txBody>
      </p:sp>
      <p:sp>
        <p:nvSpPr>
          <p:cNvPr id="258"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lstStyle/>
          <a:p>
            <a:r>
              <a:t>CORS - Cross Origin Resource Sharing</a:t>
            </a:r>
          </a:p>
        </p:txBody>
      </p:sp>
      <p:sp>
        <p:nvSpPr>
          <p:cNvPr id="187" name="Content Placeholder 3"/>
          <p:cNvSpPr txBox="1">
            <a:spLocks noGrp="1"/>
          </p:cNvSpPr>
          <p:nvPr>
            <p:ph idx="1"/>
          </p:nvPr>
        </p:nvSpPr>
        <p:spPr>
          <a:xfrm>
            <a:off x="838200" y="1458072"/>
            <a:ext cx="10515600" cy="4351338"/>
          </a:xfrm>
          <a:prstGeom prst="rect">
            <a:avLst/>
          </a:prstGeom>
        </p:spPr>
        <p:txBody>
          <a:bodyPr>
            <a:normAutofit/>
          </a:bodyPr>
          <a:lstStyle/>
          <a:p>
            <a:pPr marL="337820" indent="-337820" defTabSz="443991">
              <a:lnSpc>
                <a:spcPct val="100000"/>
              </a:lnSpc>
              <a:spcBef>
                <a:spcPts val="3100"/>
              </a:spcBef>
              <a:buSzPct val="145000"/>
              <a:defRPr sz="1824">
                <a:solidFill>
                  <a:srgbClr val="000000"/>
                </a:solidFill>
                <a:latin typeface="Helvetica Neue"/>
                <a:ea typeface="Helvetica Neue"/>
                <a:cs typeface="Helvetica Neue"/>
                <a:sym typeface="Helvetica Neue"/>
              </a:defRPr>
            </a:pPr>
            <a:r>
              <a:rPr dirty="0">
                <a:latin typeface="+mn-lt"/>
              </a:rPr>
              <a:t>Cross-Origin Resource Sharing (</a:t>
            </a:r>
            <a:r>
              <a:rPr dirty="0">
                <a:latin typeface="+mn-lt"/>
                <a:hlinkClick r:id="rId3"/>
              </a:rPr>
              <a:t>CORS</a:t>
            </a:r>
            <a:r>
              <a:rPr dirty="0">
                <a:latin typeface="+mn-lt"/>
              </a:rPr>
              <a:t>) is a mechanism that uses additional </a:t>
            </a:r>
            <a:r>
              <a:rPr dirty="0">
                <a:latin typeface="+mn-lt"/>
                <a:hlinkClick r:id="rId4"/>
              </a:rPr>
              <a:t>HTTP</a:t>
            </a:r>
            <a:r>
              <a:rPr dirty="0">
                <a:latin typeface="+mn-lt"/>
              </a:rPr>
              <a:t> headers to tell a browser to let a web application running at one origin (domain) have permission to access selected resources from a server at a different origin.</a:t>
            </a:r>
          </a:p>
          <a:p>
            <a:pPr marL="337820" indent="-337820" defTabSz="443991">
              <a:lnSpc>
                <a:spcPct val="100000"/>
              </a:lnSpc>
              <a:spcBef>
                <a:spcPts val="3100"/>
              </a:spcBef>
              <a:buSzPct val="145000"/>
              <a:defRPr sz="1824">
                <a:solidFill>
                  <a:srgbClr val="000000"/>
                </a:solidFill>
                <a:latin typeface="Helvetica Neue"/>
                <a:ea typeface="Helvetica Neue"/>
                <a:cs typeface="Helvetica Neue"/>
                <a:sym typeface="Helvetica Neue"/>
              </a:defRPr>
            </a:pPr>
            <a:r>
              <a:rPr dirty="0">
                <a:latin typeface="+mn-lt"/>
              </a:rPr>
              <a:t>An example of a cross-origin request: The frontend JavaScript code for a web application served from </a:t>
            </a:r>
            <a:r>
              <a:rPr dirty="0">
                <a:latin typeface="+mn-lt"/>
                <a:ea typeface="Courier"/>
                <a:cs typeface="Courier"/>
                <a:sym typeface="Courier"/>
              </a:rPr>
              <a:t>http://domain-a.com</a:t>
            </a:r>
            <a:r>
              <a:rPr dirty="0">
                <a:latin typeface="+mn-lt"/>
              </a:rPr>
              <a:t> uses </a:t>
            </a:r>
            <a:r>
              <a:rPr dirty="0" err="1">
                <a:solidFill>
                  <a:srgbClr val="3D7E9A"/>
                </a:solidFill>
                <a:latin typeface="+mn-lt"/>
                <a:ea typeface="Courier"/>
                <a:cs typeface="Courier"/>
                <a:sym typeface="Courier"/>
                <a:hlinkClick r:id="rId5"/>
              </a:rPr>
              <a:t>XMLHttpRequest</a:t>
            </a:r>
            <a:r>
              <a:rPr dirty="0">
                <a:latin typeface="+mn-lt"/>
              </a:rPr>
              <a:t> to make a request for </a:t>
            </a:r>
            <a:r>
              <a:rPr dirty="0">
                <a:latin typeface="+mn-lt"/>
                <a:ea typeface="Courier"/>
                <a:cs typeface="Courier"/>
                <a:sym typeface="Courier"/>
              </a:rPr>
              <a:t>http://api.domain-b.com/data.json</a:t>
            </a:r>
            <a:r>
              <a:rPr dirty="0">
                <a:latin typeface="+mn-lt"/>
              </a:rPr>
              <a:t>.</a:t>
            </a:r>
          </a:p>
        </p:txBody>
      </p:sp>
      <p:sp>
        <p:nvSpPr>
          <p:cNvPr id="185"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pic>
        <p:nvPicPr>
          <p:cNvPr id="188" name="Image" descr="Image"/>
          <p:cNvPicPr>
            <a:picLocks noChangeAspect="1"/>
          </p:cNvPicPr>
          <p:nvPr/>
        </p:nvPicPr>
        <p:blipFill>
          <a:blip r:embed="rId6"/>
          <a:stretch>
            <a:fillRect/>
          </a:stretch>
        </p:blipFill>
        <p:spPr>
          <a:xfrm>
            <a:off x="3482789" y="3398934"/>
            <a:ext cx="4976104" cy="3459066"/>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Tools and Techniques</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941294" y="2079811"/>
            <a:ext cx="10596282" cy="3139321"/>
          </a:xfrm>
          <a:prstGeom prst="rect">
            <a:avLst/>
          </a:prstGeom>
          <a:noFill/>
        </p:spPr>
        <p:txBody>
          <a:bodyPr wrap="square" rtlCol="0">
            <a:spAutoFit/>
          </a:bodyPr>
          <a:lstStyle/>
          <a:p>
            <a:r>
              <a:rPr lang="en-US" dirty="0">
                <a:solidFill>
                  <a:srgbClr val="002060"/>
                </a:solidFill>
              </a:rPr>
              <a:t>1 </a:t>
            </a:r>
            <a:r>
              <a:rPr lang="en-US" dirty="0" err="1">
                <a:solidFill>
                  <a:srgbClr val="002060"/>
                </a:solidFill>
              </a:rPr>
              <a:t>cURL</a:t>
            </a:r>
            <a:r>
              <a:rPr lang="en-US" dirty="0">
                <a:solidFill>
                  <a:srgbClr val="002060"/>
                </a:solidFill>
              </a:rPr>
              <a:t> (pronounced 'curl') is a computer software project providing a library (</a:t>
            </a:r>
            <a:r>
              <a:rPr lang="en-US" dirty="0" err="1">
                <a:solidFill>
                  <a:srgbClr val="002060"/>
                </a:solidFill>
              </a:rPr>
              <a:t>libcurl</a:t>
            </a:r>
            <a:r>
              <a:rPr lang="en-US" dirty="0">
                <a:solidFill>
                  <a:srgbClr val="002060"/>
                </a:solidFill>
              </a:rPr>
              <a:t>) and command-line tool (curl) for transferring data using various protocols. It was first released in 1997. The name stands for "Client </a:t>
            </a:r>
            <a:r>
              <a:rPr lang="en-US" dirty="0" err="1">
                <a:solidFill>
                  <a:srgbClr val="002060"/>
                </a:solidFill>
              </a:rPr>
              <a:t>URL".This</a:t>
            </a:r>
            <a:r>
              <a:rPr lang="en-US" dirty="0">
                <a:solidFill>
                  <a:srgbClr val="002060"/>
                </a:solidFill>
              </a:rPr>
              <a:t> tool is used in development and testing of API. </a:t>
            </a:r>
          </a:p>
          <a:p>
            <a:br>
              <a:rPr lang="en-US" dirty="0">
                <a:solidFill>
                  <a:srgbClr val="002060"/>
                </a:solidFill>
              </a:rPr>
            </a:br>
            <a:endParaRPr lang="en-US" dirty="0">
              <a:solidFill>
                <a:srgbClr val="002060"/>
              </a:solidFill>
            </a:endParaRPr>
          </a:p>
          <a:p>
            <a:r>
              <a:rPr lang="en-US" dirty="0">
                <a:solidFill>
                  <a:srgbClr val="002060"/>
                </a:solidFill>
              </a:rPr>
              <a:t>2 Postman is a tool used to send requests and receive responses through REST </a:t>
            </a:r>
            <a:r>
              <a:rPr lang="en-US" dirty="0" err="1">
                <a:solidFill>
                  <a:srgbClr val="002060"/>
                </a:solidFill>
              </a:rPr>
              <a:t>API.You</a:t>
            </a:r>
            <a:r>
              <a:rPr lang="en-US" dirty="0">
                <a:solidFill>
                  <a:srgbClr val="002060"/>
                </a:solidFill>
              </a:rPr>
              <a:t> can use this dedicated app interface to organize and save your tests independently </a:t>
            </a:r>
          </a:p>
          <a:p>
            <a:br>
              <a:rPr lang="en-US" dirty="0">
                <a:solidFill>
                  <a:srgbClr val="002060"/>
                </a:solidFill>
              </a:rPr>
            </a:br>
            <a:endParaRPr lang="en-US" dirty="0">
              <a:solidFill>
                <a:srgbClr val="002060"/>
              </a:solidFill>
            </a:endParaRPr>
          </a:p>
          <a:p>
            <a:r>
              <a:rPr lang="en-US" dirty="0">
                <a:solidFill>
                  <a:srgbClr val="002060"/>
                </a:solidFill>
              </a:rPr>
              <a:t>3 Swagger 2.0 : Design is the foundation of your API development. Swagger makes API design a breeze, with easy-to-use tools for developers, architects, and product owners.</a:t>
            </a:r>
          </a:p>
        </p:txBody>
      </p:sp>
    </p:spTree>
    <p:extLst>
      <p:ext uri="{BB962C8B-B14F-4D97-AF65-F5344CB8AC3E}">
        <p14:creationId xmlns:p14="http://schemas.microsoft.com/office/powerpoint/2010/main" val="179246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p:cNvSpPr txBox="1">
            <a:spLocks noGrp="1"/>
          </p:cNvSpPr>
          <p:nvPr>
            <p:ph type="title"/>
          </p:nvPr>
        </p:nvSpPr>
        <p:spPr>
          <a:prstGeom prst="rect">
            <a:avLst/>
          </a:prstGeom>
        </p:spPr>
        <p:txBody>
          <a:bodyPr/>
          <a:lstStyle/>
          <a:p>
            <a:r>
              <a:rPr lang="en-US" dirty="0"/>
              <a:t>HTTP request</a:t>
            </a:r>
            <a:endParaRPr dirty="0"/>
          </a:p>
        </p:txBody>
      </p:sp>
      <p:sp>
        <p:nvSpPr>
          <p:cNvPr id="154" name="An HTTP client sends an HTTP request to a server in the form of a request message which includes following format:…"/>
          <p:cNvSpPr txBox="1">
            <a:spLocks noGrp="1"/>
          </p:cNvSpPr>
          <p:nvPr>
            <p:ph idx="1"/>
          </p:nvPr>
        </p:nvSpPr>
        <p:spPr>
          <a:prstGeom prst="rect">
            <a:avLst/>
          </a:prstGeom>
        </p:spPr>
        <p:txBody>
          <a:bodyPr>
            <a:normAutofit/>
          </a:bodyPr>
          <a:lstStyle/>
          <a:p>
            <a:pPr marL="205739" indent="-205739" defTabSz="822959">
              <a:spcBef>
                <a:spcPts val="900"/>
              </a:spcBef>
              <a:defRPr sz="1619"/>
            </a:pPr>
            <a:r>
              <a:t>An HTTP client sends an HTTP request to a server in the form of a request message which includes following format:</a:t>
            </a:r>
          </a:p>
          <a:p>
            <a:pPr marL="617219" lvl="1" indent="-205739" defTabSz="822959">
              <a:spcBef>
                <a:spcPts val="900"/>
              </a:spcBef>
              <a:buChar char="•"/>
              <a:defRPr sz="1619"/>
            </a:pPr>
            <a:r>
              <a:t>A Request Line</a:t>
            </a:r>
          </a:p>
          <a:p>
            <a:pPr marL="617219" lvl="1" indent="-205739" defTabSz="822959">
              <a:spcBef>
                <a:spcPts val="900"/>
              </a:spcBef>
              <a:buChar char="•"/>
              <a:defRPr sz="1619"/>
            </a:pPr>
            <a:r>
              <a:t>Zero or more headers</a:t>
            </a:r>
          </a:p>
          <a:p>
            <a:pPr marL="617219" lvl="1" indent="-205739" defTabSz="822959">
              <a:spcBef>
                <a:spcPts val="900"/>
              </a:spcBef>
              <a:buChar char="•"/>
              <a:defRPr sz="1619"/>
            </a:pPr>
            <a:r>
              <a:t>An empty line - Indicating end of header fields</a:t>
            </a:r>
          </a:p>
          <a:p>
            <a:pPr marL="617219" lvl="1" indent="-205739" defTabSz="822959">
              <a:spcBef>
                <a:spcPts val="900"/>
              </a:spcBef>
              <a:buChar char="•"/>
              <a:defRPr sz="1619"/>
            </a:pPr>
            <a:r>
              <a:t>Optionally the message body</a:t>
            </a:r>
          </a:p>
        </p:txBody>
      </p:sp>
      <p:sp>
        <p:nvSpPr>
          <p:cNvPr id="152" name="Slide Number"/>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pic>
        <p:nvPicPr>
          <p:cNvPr id="155" name="Image" descr="Image"/>
          <p:cNvPicPr>
            <a:picLocks noChangeAspect="1"/>
          </p:cNvPicPr>
          <p:nvPr/>
        </p:nvPicPr>
        <p:blipFill>
          <a:blip r:embed="rId3"/>
          <a:stretch>
            <a:fillRect/>
          </a:stretch>
        </p:blipFill>
        <p:spPr>
          <a:xfrm>
            <a:off x="1319823" y="3628088"/>
            <a:ext cx="9182180" cy="3093387"/>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p:cNvSpPr txBox="1">
            <a:spLocks noGrp="1"/>
          </p:cNvSpPr>
          <p:nvPr>
            <p:ph type="title"/>
          </p:nvPr>
        </p:nvSpPr>
        <p:spPr>
          <a:prstGeom prst="rect">
            <a:avLst/>
          </a:prstGeom>
        </p:spPr>
        <p:txBody>
          <a:bodyPr/>
          <a:lstStyle/>
          <a:p>
            <a:r>
              <a:rPr lang="en-US" dirty="0"/>
              <a:t>HTTP Response</a:t>
            </a:r>
            <a:endParaRPr dirty="0"/>
          </a:p>
        </p:txBody>
      </p:sp>
      <p:sp>
        <p:nvSpPr>
          <p:cNvPr id="165" name="After receiving and interpreting a request message, a server responds with an HTTP response message:…"/>
          <p:cNvSpPr txBox="1">
            <a:spLocks noGrp="1"/>
          </p:cNvSpPr>
          <p:nvPr>
            <p:ph idx="1"/>
          </p:nvPr>
        </p:nvSpPr>
        <p:spPr>
          <a:prstGeom prst="rect">
            <a:avLst/>
          </a:prstGeom>
        </p:spPr>
        <p:txBody>
          <a:bodyPr>
            <a:normAutofit/>
          </a:bodyPr>
          <a:lstStyle/>
          <a:p>
            <a:pPr marL="198881" indent="-198881" defTabSz="795527">
              <a:spcBef>
                <a:spcPts val="800"/>
              </a:spcBef>
              <a:defRPr sz="1566"/>
            </a:pPr>
            <a:r>
              <a:t>After receiving and interpreting a request message, a server responds with an HTTP response message:</a:t>
            </a:r>
          </a:p>
          <a:p>
            <a:pPr marL="0" indent="0" defTabSz="397763">
              <a:lnSpc>
                <a:spcPts val="2400"/>
              </a:lnSpc>
              <a:spcBef>
                <a:spcPts val="0"/>
              </a:spcBef>
              <a:buClrTx/>
              <a:buSzTx/>
              <a:buNone/>
              <a:defRPr sz="1044">
                <a:solidFill>
                  <a:srgbClr val="313131"/>
                </a:solidFill>
                <a:latin typeface="Menlo"/>
                <a:ea typeface="Menlo"/>
                <a:cs typeface="Menlo"/>
                <a:sym typeface="Menlo"/>
              </a:defRPr>
            </a:pPr>
            <a:endParaRPr/>
          </a:p>
          <a:p>
            <a:pPr marL="596645" lvl="1" indent="-198881" defTabSz="795527">
              <a:spcBef>
                <a:spcPts val="800"/>
              </a:spcBef>
              <a:buChar char="•"/>
              <a:defRPr sz="1566"/>
            </a:pPr>
            <a:r>
              <a:t>A Status-line</a:t>
            </a:r>
          </a:p>
          <a:p>
            <a:pPr marL="596645" lvl="1" indent="-198881" defTabSz="795527">
              <a:spcBef>
                <a:spcPts val="800"/>
              </a:spcBef>
              <a:buChar char="•"/>
              <a:defRPr sz="1566"/>
            </a:pPr>
            <a:r>
              <a:t>Zero or more header (General|Response|Entity) fields followed by CRLF</a:t>
            </a:r>
          </a:p>
          <a:p>
            <a:pPr marL="596645" lvl="1" indent="-198881" defTabSz="795527">
              <a:spcBef>
                <a:spcPts val="800"/>
              </a:spcBef>
              <a:buChar char="•"/>
              <a:defRPr sz="1566"/>
            </a:pPr>
            <a:r>
              <a:t>An empty line (i.e., a line with nothing preceding the CRLF) indicating the end of the header fields</a:t>
            </a:r>
          </a:p>
          <a:p>
            <a:pPr marL="596645" lvl="1" indent="-198881" defTabSz="795527">
              <a:spcBef>
                <a:spcPts val="800"/>
              </a:spcBef>
              <a:buChar char="•"/>
              <a:defRPr sz="1566"/>
            </a:pPr>
            <a:r>
              <a:t>Optionally a message-body</a:t>
            </a:r>
          </a:p>
        </p:txBody>
      </p:sp>
      <p:sp>
        <p:nvSpPr>
          <p:cNvPr id="163" name="Slide Number"/>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166" name="Image" descr="Image"/>
          <p:cNvPicPr>
            <a:picLocks noChangeAspect="1"/>
          </p:cNvPicPr>
          <p:nvPr/>
        </p:nvPicPr>
        <p:blipFill>
          <a:blip r:embed="rId3"/>
          <a:stretch>
            <a:fillRect/>
          </a:stretch>
        </p:blipFill>
        <p:spPr>
          <a:xfrm>
            <a:off x="1251324" y="3652200"/>
            <a:ext cx="8940801" cy="3390901"/>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prstGeom prst="rect">
            <a:avLst/>
          </a:prstGeom>
        </p:spPr>
        <p:txBody>
          <a:bodyPr/>
          <a:lstStyle/>
          <a:p>
            <a:r>
              <a:t>HTTP Methods</a:t>
            </a:r>
          </a:p>
        </p:txBody>
      </p:sp>
      <p:sp>
        <p:nvSpPr>
          <p:cNvPr id="144" name="Content Placeholder 3"/>
          <p:cNvSpPr txBox="1">
            <a:spLocks noGrp="1"/>
          </p:cNvSpPr>
          <p:nvPr>
            <p:ph idx="1"/>
          </p:nvPr>
        </p:nvSpPr>
        <p:spPr>
          <a:prstGeom prst="rect">
            <a:avLst/>
          </a:prstGeom>
        </p:spPr>
        <p:txBody>
          <a:bodyPr>
            <a:normAutofit fontScale="85000" lnSpcReduction="20000"/>
          </a:bodyPr>
          <a:lstStyle/>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GET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POST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PUT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DELETE</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PATCH</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OPTIONS</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HTTP HEAD</a:t>
            </a:r>
          </a:p>
        </p:txBody>
      </p:sp>
      <p:sp>
        <p:nvSpPr>
          <p:cNvPr id="142"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prstGeom prst="rect">
            <a:avLst/>
          </a:prstGeom>
        </p:spPr>
        <p:txBody>
          <a:bodyPr/>
          <a:lstStyle/>
          <a:p>
            <a:r>
              <a:t>HTTP Status Codes</a:t>
            </a:r>
          </a:p>
        </p:txBody>
      </p:sp>
      <p:sp>
        <p:nvSpPr>
          <p:cNvPr id="176" name="Content Placeholder 3"/>
          <p:cNvSpPr txBox="1">
            <a:spLocks noGrp="1"/>
          </p:cNvSpPr>
          <p:nvPr>
            <p:ph idx="1"/>
          </p:nvPr>
        </p:nvSpPr>
        <p:spPr>
          <a:prstGeom prst="rect">
            <a:avLst/>
          </a:prstGeom>
        </p:spPr>
        <p:txBody>
          <a:bodyPr>
            <a:normAutofit/>
          </a:bodyPr>
          <a:lstStyle/>
          <a:p>
            <a:pPr marL="444500" indent="-444500" defTabSz="584200">
              <a:lnSpc>
                <a:spcPct val="100000"/>
              </a:lnSpc>
              <a:spcBef>
                <a:spcPts val="4200"/>
              </a:spcBef>
              <a:buSzPct val="145000"/>
              <a:defRPr sz="2400">
                <a:solidFill>
                  <a:srgbClr val="000000"/>
                </a:solidFill>
                <a:latin typeface="Helvetica Neue"/>
                <a:ea typeface="Helvetica Neue"/>
                <a:cs typeface="Helvetica Neue"/>
                <a:sym typeface="Helvetica Neue"/>
              </a:defRPr>
            </a:pPr>
            <a:r>
              <a:t>1xx - Informational</a:t>
            </a:r>
          </a:p>
          <a:p>
            <a:pPr marL="444500" indent="-444500" defTabSz="584200">
              <a:lnSpc>
                <a:spcPct val="100000"/>
              </a:lnSpc>
              <a:spcBef>
                <a:spcPts val="4200"/>
              </a:spcBef>
              <a:buSzPct val="145000"/>
              <a:defRPr sz="2400">
                <a:solidFill>
                  <a:srgbClr val="000000"/>
                </a:solidFill>
                <a:latin typeface="Helvetica Neue"/>
                <a:ea typeface="Helvetica Neue"/>
                <a:cs typeface="Helvetica Neue"/>
                <a:sym typeface="Helvetica Neue"/>
              </a:defRPr>
            </a:pPr>
            <a:r>
              <a:t>2xx - Success</a:t>
            </a:r>
          </a:p>
          <a:p>
            <a:pPr marL="444500" indent="-444500" defTabSz="584200">
              <a:lnSpc>
                <a:spcPct val="100000"/>
              </a:lnSpc>
              <a:spcBef>
                <a:spcPts val="4200"/>
              </a:spcBef>
              <a:buSzPct val="145000"/>
              <a:defRPr sz="2400">
                <a:solidFill>
                  <a:srgbClr val="000000"/>
                </a:solidFill>
                <a:latin typeface="Helvetica Neue"/>
                <a:ea typeface="Helvetica Neue"/>
                <a:cs typeface="Helvetica Neue"/>
                <a:sym typeface="Helvetica Neue"/>
              </a:defRPr>
            </a:pPr>
            <a:r>
              <a:t>3xx - Redirection</a:t>
            </a:r>
          </a:p>
          <a:p>
            <a:pPr marL="444500" indent="-444500" defTabSz="584200">
              <a:lnSpc>
                <a:spcPct val="100000"/>
              </a:lnSpc>
              <a:spcBef>
                <a:spcPts val="4200"/>
              </a:spcBef>
              <a:buSzPct val="145000"/>
              <a:defRPr sz="2400">
                <a:solidFill>
                  <a:srgbClr val="000000"/>
                </a:solidFill>
                <a:latin typeface="Helvetica Neue"/>
                <a:ea typeface="Helvetica Neue"/>
                <a:cs typeface="Helvetica Neue"/>
                <a:sym typeface="Helvetica Neue"/>
              </a:defRPr>
            </a:pPr>
            <a:r>
              <a:t>4xx - Client Error</a:t>
            </a:r>
          </a:p>
          <a:p>
            <a:pPr marL="444500" indent="-444500" defTabSz="584200">
              <a:lnSpc>
                <a:spcPct val="100000"/>
              </a:lnSpc>
              <a:spcBef>
                <a:spcPts val="4200"/>
              </a:spcBef>
              <a:buSzPct val="145000"/>
              <a:defRPr sz="2400">
                <a:solidFill>
                  <a:srgbClr val="000000"/>
                </a:solidFill>
                <a:latin typeface="Helvetica Neue"/>
                <a:ea typeface="Helvetica Neue"/>
                <a:cs typeface="Helvetica Neue"/>
                <a:sym typeface="Helvetica Neue"/>
              </a:defRPr>
            </a:pPr>
            <a:r>
              <a:t>5xx - Server Error</a:t>
            </a:r>
          </a:p>
        </p:txBody>
      </p:sp>
      <p:sp>
        <p:nvSpPr>
          <p:cNvPr id="174"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le 1"/>
          <p:cNvSpPr txBox="1">
            <a:spLocks noGrp="1"/>
          </p:cNvSpPr>
          <p:nvPr>
            <p:ph type="title"/>
          </p:nvPr>
        </p:nvSpPr>
        <p:spPr>
          <a:prstGeom prst="rect">
            <a:avLst/>
          </a:prstGeom>
        </p:spPr>
        <p:txBody>
          <a:bodyPr/>
          <a:lstStyle/>
          <a:p>
            <a:r>
              <a:t>HTTP Important Codes</a:t>
            </a:r>
          </a:p>
        </p:txBody>
      </p:sp>
      <p:sp>
        <p:nvSpPr>
          <p:cNvPr id="182" name="Content Placeholder 3"/>
          <p:cNvSpPr txBox="1">
            <a:spLocks noGrp="1"/>
          </p:cNvSpPr>
          <p:nvPr>
            <p:ph idx="1"/>
          </p:nvPr>
        </p:nvSpPr>
        <p:spPr>
          <a:prstGeom prst="rect">
            <a:avLst/>
          </a:prstGeom>
        </p:spPr>
        <p:txBody>
          <a:bodyPr>
            <a:normAutofit fontScale="85000" lnSpcReduction="20000"/>
          </a:bodyPr>
          <a:lstStyle/>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200 - OK - (GET Request)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201 - Created - (POST Request)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301 - Moved Permanently</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302 - Moved Temporarily</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304 - Not Modified</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400 - Bad Request</a:t>
            </a:r>
          </a:p>
          <a:p>
            <a:pPr marL="377825" indent="-377825" defTabSz="496570">
              <a:lnSpc>
                <a:spcPct val="100000"/>
              </a:lnSpc>
              <a:spcBef>
                <a:spcPts val="3500"/>
              </a:spcBef>
              <a:buSzPct val="145000"/>
              <a:defRPr sz="2040">
                <a:solidFill>
                  <a:srgbClr val="000000"/>
                </a:solidFill>
                <a:latin typeface="Helvetica Neue"/>
                <a:ea typeface="Helvetica Neue"/>
                <a:cs typeface="Helvetica Neue"/>
                <a:sym typeface="Helvetica Neue"/>
              </a:defRPr>
            </a:pPr>
            <a:r>
              <a:t>401 - Unauthorised</a:t>
            </a:r>
          </a:p>
        </p:txBody>
      </p:sp>
      <p:sp>
        <p:nvSpPr>
          <p:cNvPr id="180" name="Text Box 6"/>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83" name="Content Placeholder 3"/>
          <p:cNvSpPr txBox="1"/>
          <p:nvPr/>
        </p:nvSpPr>
        <p:spPr>
          <a:xfrm>
            <a:off x="6220720" y="1387568"/>
            <a:ext cx="4374339" cy="48470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403 - Forbidden</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404 - Not Found</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405 - Method Not Allowed</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408 - Request Timeout</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500 - Internal Server Error</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503 - Service Unavailable</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rPr sz="2040"/>
              <a:t>504 - Gateway Timeout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URI, URN, URL</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945776" y="1720840"/>
            <a:ext cx="10591800" cy="3139321"/>
          </a:xfrm>
          <a:prstGeom prst="rect">
            <a:avLst/>
          </a:prstGeom>
          <a:noFill/>
        </p:spPr>
        <p:txBody>
          <a:bodyPr wrap="square" rtlCol="0">
            <a:spAutoFit/>
          </a:bodyPr>
          <a:lstStyle/>
          <a:p>
            <a:r>
              <a:rPr lang="en-US" dirty="0">
                <a:solidFill>
                  <a:srgbClr val="002060"/>
                </a:solidFill>
              </a:rPr>
              <a:t>URI : Uniform Resource Identifier, is a generic reference to a resource on a network. For example, </a:t>
            </a:r>
            <a:r>
              <a:rPr lang="en-US" dirty="0">
                <a:solidFill>
                  <a:srgbClr val="002060"/>
                </a:solidFill>
                <a:hlinkClick r:id="rId3">
                  <a:extLst>
                    <a:ext uri="{A12FA001-AC4F-418D-AE19-62706E023703}">
                      <ahyp:hlinkClr xmlns:ahyp="http://schemas.microsoft.com/office/drawing/2018/hyperlinkcolor" val="tx"/>
                    </a:ext>
                  </a:extLst>
                </a:hlinkClick>
              </a:rPr>
              <a:t>https://axess.sc.com/apis/account-services/account-information</a:t>
            </a:r>
            <a:r>
              <a:rPr lang="en-US" dirty="0">
                <a:solidFill>
                  <a:srgbClr val="002060"/>
                </a:solidFill>
              </a:rPr>
              <a:t> is a URI.</a:t>
            </a:r>
          </a:p>
          <a:p>
            <a:br>
              <a:rPr lang="en-US" dirty="0">
                <a:solidFill>
                  <a:srgbClr val="002060"/>
                </a:solidFill>
              </a:rPr>
            </a:br>
            <a:endParaRPr lang="en-US" dirty="0">
              <a:solidFill>
                <a:srgbClr val="002060"/>
              </a:solidFill>
            </a:endParaRPr>
          </a:p>
          <a:p>
            <a:r>
              <a:rPr lang="en-US" dirty="0">
                <a:solidFill>
                  <a:srgbClr val="002060"/>
                </a:solidFill>
              </a:rPr>
              <a:t>URN : Uniform Resource Name, which is just a unique ID for an object. URI is a generic where's URN is a subset.</a:t>
            </a:r>
          </a:p>
          <a:p>
            <a:br>
              <a:rPr lang="en-US" dirty="0">
                <a:solidFill>
                  <a:srgbClr val="002060"/>
                </a:solidFill>
              </a:rPr>
            </a:br>
            <a:endParaRPr lang="en-US" dirty="0">
              <a:solidFill>
                <a:srgbClr val="002060"/>
              </a:solidFill>
            </a:endParaRPr>
          </a:p>
          <a:p>
            <a:r>
              <a:rPr lang="en-US" dirty="0">
                <a:solidFill>
                  <a:srgbClr val="002060"/>
                </a:solidFill>
              </a:rPr>
              <a:t>URL : In the history of the Internet, the term URL (Uniform Resource Locator) was frequently used to refer to a type of a URI that includes a network protocol.</a:t>
            </a:r>
          </a:p>
          <a:p>
            <a:br>
              <a:rPr lang="en-US" dirty="0">
                <a:solidFill>
                  <a:srgbClr val="002060"/>
                </a:solidFill>
              </a:rPr>
            </a:br>
            <a:endParaRPr lang="en-US" dirty="0">
              <a:solidFill>
                <a:srgbClr val="002060"/>
              </a:solidFill>
            </a:endParaRPr>
          </a:p>
        </p:txBody>
      </p:sp>
    </p:spTree>
    <p:extLst>
      <p:ext uri="{BB962C8B-B14F-4D97-AF65-F5344CB8AC3E}">
        <p14:creationId xmlns:p14="http://schemas.microsoft.com/office/powerpoint/2010/main" val="217572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REST</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1039906" y="1559859"/>
            <a:ext cx="10775576" cy="4247317"/>
          </a:xfrm>
          <a:prstGeom prst="rect">
            <a:avLst/>
          </a:prstGeom>
          <a:noFill/>
        </p:spPr>
        <p:txBody>
          <a:bodyPr wrap="square" rtlCol="0">
            <a:spAutoFit/>
          </a:bodyPr>
          <a:lstStyle/>
          <a:p>
            <a:r>
              <a:rPr lang="en-US" b="1" dirty="0">
                <a:solidFill>
                  <a:srgbClr val="002060"/>
                </a:solidFill>
              </a:rPr>
              <a:t>REST</a:t>
            </a:r>
            <a:r>
              <a:rPr lang="en-US" dirty="0">
                <a:solidFill>
                  <a:srgbClr val="002060"/>
                </a:solidFill>
              </a:rPr>
              <a:t> : </a:t>
            </a:r>
            <a:r>
              <a:rPr lang="en-US" u="sng" dirty="0">
                <a:solidFill>
                  <a:srgbClr val="002060"/>
                </a:solidFill>
              </a:rPr>
              <a:t>Representational State Transfer </a:t>
            </a:r>
            <a:r>
              <a:rPr lang="en-US" dirty="0">
                <a:solidFill>
                  <a:srgbClr val="002060"/>
                </a:solidFill>
              </a:rPr>
              <a:t>- RESTful API is an application program interface (API) that uses HTTP requests to GET, PUT, POST and DELETE data. It is an architectural style and approach to communications often used in web services development.</a:t>
            </a:r>
          </a:p>
          <a:p>
            <a:endParaRPr lang="en-US" dirty="0">
              <a:solidFill>
                <a:srgbClr val="002060"/>
              </a:solidFill>
            </a:endParaRPr>
          </a:p>
          <a:p>
            <a:pPr marL="285750" indent="-285750">
              <a:buFont typeface="Arial" panose="020B0604020202020204" pitchFamily="34" charset="0"/>
              <a:buChar char="•"/>
            </a:pPr>
            <a:r>
              <a:rPr lang="en-US" b="1" u="sng" dirty="0">
                <a:solidFill>
                  <a:srgbClr val="002060"/>
                </a:solidFill>
              </a:rPr>
              <a:t>Representational</a:t>
            </a:r>
            <a:r>
              <a:rPr lang="en-US" dirty="0">
                <a:solidFill>
                  <a:srgbClr val="002060"/>
                </a:solidFill>
              </a:rPr>
              <a:t> : REST resources can be represented in virtually any form including JSON, XML or even HTML - whatever form best suits the consumer of those resources.</a:t>
            </a:r>
          </a:p>
          <a:p>
            <a:pPr marL="285750" indent="-285750">
              <a:buFont typeface="Arial" panose="020B0604020202020204" pitchFamily="34" charset="0"/>
              <a:buChar char="•"/>
            </a:pPr>
            <a:br>
              <a:rPr lang="en-US" dirty="0">
                <a:solidFill>
                  <a:srgbClr val="002060"/>
                </a:solidFill>
              </a:rPr>
            </a:br>
            <a:r>
              <a:rPr lang="en-US" b="1" u="sng" dirty="0">
                <a:solidFill>
                  <a:srgbClr val="002060"/>
                </a:solidFill>
              </a:rPr>
              <a:t>State</a:t>
            </a:r>
            <a:r>
              <a:rPr lang="en-US" dirty="0">
                <a:solidFill>
                  <a:srgbClr val="002060"/>
                </a:solidFill>
              </a:rPr>
              <a:t> : when working with REST, you're more concerned with State of a resource than with the actions you can take against resources.</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b="1" u="sng" dirty="0">
                <a:solidFill>
                  <a:srgbClr val="002060"/>
                </a:solidFill>
              </a:rPr>
              <a:t>Transfer:</a:t>
            </a:r>
            <a:r>
              <a:rPr lang="en-US" dirty="0">
                <a:solidFill>
                  <a:srgbClr val="002060"/>
                </a:solidFill>
              </a:rPr>
              <a:t> REST involves transferring resource data, in some representational form, one application to another.</a:t>
            </a:r>
          </a:p>
          <a:p>
            <a:br>
              <a:rPr lang="en-US" dirty="0">
                <a:solidFill>
                  <a:srgbClr val="002060"/>
                </a:solidFill>
              </a:rPr>
            </a:br>
            <a:endParaRPr lang="en-US" dirty="0">
              <a:solidFill>
                <a:srgbClr val="002060"/>
              </a:solidFill>
            </a:endParaRPr>
          </a:p>
          <a:p>
            <a:r>
              <a:rPr lang="en-US" b="1" u="sng" dirty="0">
                <a:solidFill>
                  <a:srgbClr val="002060"/>
                </a:solidFill>
              </a:rPr>
              <a:t>REST</a:t>
            </a:r>
            <a:r>
              <a:rPr lang="en-US" dirty="0">
                <a:solidFill>
                  <a:srgbClr val="002060"/>
                </a:solidFill>
              </a:rPr>
              <a:t> is about transferring the state of resources- in a representational form that is most appropriate for the client or server- from a server to a client (or vice versa)</a:t>
            </a:r>
          </a:p>
        </p:txBody>
      </p:sp>
    </p:spTree>
    <p:extLst>
      <p:ext uri="{BB962C8B-B14F-4D97-AF65-F5344CB8AC3E}">
        <p14:creationId xmlns:p14="http://schemas.microsoft.com/office/powerpoint/2010/main" val="288676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1: GET a list of users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idx="1"/>
          </p:nvPr>
        </p:nvSpPr>
        <p:spPr/>
        <p:txBody>
          <a:bodyPr>
            <a:normAutofit/>
          </a:bodyPr>
          <a:lstStyle/>
          <a:p>
            <a:pPr marL="0" indent="0"/>
            <a:r>
              <a:rPr lang="en-US" sz="2100" dirty="0"/>
              <a:t>GET a single user   :  </a:t>
            </a:r>
            <a:r>
              <a:rPr lang="en-GB" sz="2100" dirty="0">
                <a:hlinkClick r:id="rId3"/>
              </a:rPr>
              <a:t>https://reqres.in/api/users?page=2</a:t>
            </a:r>
            <a:r>
              <a:rPr lang="en-GB" sz="2100" dirty="0"/>
              <a:t> </a:t>
            </a:r>
            <a:r>
              <a:rPr lang="en-US" dirty="0"/>
              <a:t>	  </a:t>
            </a:r>
          </a:p>
          <a:p>
            <a:pPr marL="0" indent="0">
              <a:buNone/>
            </a:pPr>
            <a:r>
              <a:rPr lang="en-US" dirty="0"/>
              <a:t>	</a:t>
            </a:r>
          </a:p>
          <a:p>
            <a:pPr marL="342900" indent="-342900">
              <a:buAutoNum type="arabicPeriod"/>
            </a:pPr>
            <a:endParaRPr lang="en-US" dirty="0"/>
          </a:p>
          <a:p>
            <a:pPr marL="342900" indent="-342900">
              <a:buAutoNum type="arabicPeriod"/>
            </a:pPr>
            <a:endParaRPr lang="en-GB" dirty="0"/>
          </a:p>
        </p:txBody>
      </p:sp>
      <p:pic>
        <p:nvPicPr>
          <p:cNvPr id="9" name="Picture 8">
            <a:extLst>
              <a:ext uri="{FF2B5EF4-FFF2-40B4-BE49-F238E27FC236}">
                <a16:creationId xmlns:a16="http://schemas.microsoft.com/office/drawing/2014/main" id="{396A05A1-6304-42AC-B730-74BA0671639A}"/>
              </a:ext>
            </a:extLst>
          </p:cNvPr>
          <p:cNvPicPr>
            <a:picLocks noChangeAspect="1"/>
          </p:cNvPicPr>
          <p:nvPr/>
        </p:nvPicPr>
        <p:blipFill>
          <a:blip r:embed="rId4"/>
          <a:stretch>
            <a:fillRect/>
          </a:stretch>
        </p:blipFill>
        <p:spPr>
          <a:xfrm>
            <a:off x="1415527" y="2564834"/>
            <a:ext cx="7414707" cy="3948657"/>
          </a:xfrm>
          <a:prstGeom prst="rect">
            <a:avLst/>
          </a:prstGeom>
        </p:spPr>
      </p:pic>
    </p:spTree>
    <p:extLst>
      <p:ext uri="{BB962C8B-B14F-4D97-AF65-F5344CB8AC3E}">
        <p14:creationId xmlns:p14="http://schemas.microsoft.com/office/powerpoint/2010/main" val="1971721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5022</Words>
  <Application>Microsoft Office PowerPoint</Application>
  <PresentationFormat>Widescreen</PresentationFormat>
  <Paragraphs>306</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Neue</vt:lpstr>
      <vt:lpstr>Menlo</vt:lpstr>
      <vt:lpstr>Office Theme</vt:lpstr>
      <vt:lpstr>HTTP &amp; RESTful Services</vt:lpstr>
      <vt:lpstr>HTTP request</vt:lpstr>
      <vt:lpstr>HTTP Response</vt:lpstr>
      <vt:lpstr>HTTP Methods</vt:lpstr>
      <vt:lpstr>HTTP Status Codes</vt:lpstr>
      <vt:lpstr>HTTP Important Codes</vt:lpstr>
      <vt:lpstr>URI, URN, URL</vt:lpstr>
      <vt:lpstr>REST</vt:lpstr>
      <vt:lpstr>Lab 1: GET a list of users </vt:lpstr>
      <vt:lpstr>Lab 2: GET a single user </vt:lpstr>
      <vt:lpstr>Lab 3: Create a new user </vt:lpstr>
      <vt:lpstr>Lab 4: Update an existing user </vt:lpstr>
      <vt:lpstr>Lab 5: User Not found</vt:lpstr>
      <vt:lpstr>Guiding Principles of REST</vt:lpstr>
      <vt:lpstr>Statelessness</vt:lpstr>
      <vt:lpstr>Idempotent REST APIs</vt:lpstr>
      <vt:lpstr>Content Negotiation</vt:lpstr>
      <vt:lpstr>CORS - Cross Origin Resource Sharing</vt:lpstr>
      <vt:lpstr>Tools and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 &amp; RESTful Services</dc:title>
  <dc:creator>Prabhat Shahi</dc:creator>
  <cp:lastModifiedBy>Prabhat Shahi</cp:lastModifiedBy>
  <cp:revision>1</cp:revision>
  <dcterms:created xsi:type="dcterms:W3CDTF">2023-11-27T05:28:13Z</dcterms:created>
  <dcterms:modified xsi:type="dcterms:W3CDTF">2023-11-27T05:34:27Z</dcterms:modified>
</cp:coreProperties>
</file>